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6" r:id="rId4"/>
    <p:sldId id="266" r:id="rId5"/>
    <p:sldId id="257" r:id="rId6"/>
    <p:sldId id="267" r:id="rId7"/>
    <p:sldId id="268" r:id="rId8"/>
    <p:sldId id="269" r:id="rId9"/>
    <p:sldId id="287" r:id="rId10"/>
    <p:sldId id="270" r:id="rId11"/>
    <p:sldId id="281" r:id="rId12"/>
    <p:sldId id="277" r:id="rId13"/>
    <p:sldId id="282" r:id="rId14"/>
    <p:sldId id="278" r:id="rId15"/>
    <p:sldId id="271" r:id="rId16"/>
    <p:sldId id="280" r:id="rId17"/>
    <p:sldId id="279" r:id="rId18"/>
    <p:sldId id="275" r:id="rId19"/>
    <p:sldId id="272" r:id="rId20"/>
    <p:sldId id="273" r:id="rId21"/>
    <p:sldId id="283" r:id="rId22"/>
    <p:sldId id="284" r:id="rId23"/>
    <p:sldId id="274" r:id="rId24"/>
    <p:sldId id="285" r:id="rId25"/>
    <p:sldId id="286" r:id="rId26"/>
    <p:sldId id="297" r:id="rId27"/>
    <p:sldId id="294" r:id="rId28"/>
    <p:sldId id="263" r:id="rId29"/>
    <p:sldId id="259" r:id="rId30"/>
    <p:sldId id="295" r:id="rId31"/>
    <p:sldId id="260" r:id="rId32"/>
    <p:sldId id="264" r:id="rId33"/>
    <p:sldId id="261" r:id="rId34"/>
    <p:sldId id="293" r:id="rId35"/>
    <p:sldId id="296" r:id="rId36"/>
    <p:sldId id="289" r:id="rId37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B0172A2-91B3-49B7-A601-81D475730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AF5CE281-EEE4-43BC-AACE-1F604E2532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Kliknite, če želite urediti slog podnaslova matrice</a:t>
            </a:r>
            <a:endParaRPr lang="en-SI"/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85B591B3-52FF-472D-BBE1-244AE7472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30BD75D7-C00E-472C-AE18-A9E1FBEF4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CFB1173B-46CB-487D-A26B-14659D1BE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326292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0BFEF48-5410-442B-B661-1FC079F5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navpičnega besedila 2">
            <a:extLst>
              <a:ext uri="{FF2B5EF4-FFF2-40B4-BE49-F238E27FC236}">
                <a16:creationId xmlns:a16="http://schemas.microsoft.com/office/drawing/2014/main" id="{374132FE-633B-4F3C-8E7E-D7BDBE8A0A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SI"/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4A68A2B6-21A3-4E38-BC9D-F14063FD4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39BDF80E-B5EE-4D27-BC10-91462970F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AC815C3B-C9AC-430A-90C6-8589D9B82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76362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>
            <a:extLst>
              <a:ext uri="{FF2B5EF4-FFF2-40B4-BE49-F238E27FC236}">
                <a16:creationId xmlns:a16="http://schemas.microsoft.com/office/drawing/2014/main" id="{64E410BA-C8E4-4CA2-941A-FB274328F1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navpičnega besedila 2">
            <a:extLst>
              <a:ext uri="{FF2B5EF4-FFF2-40B4-BE49-F238E27FC236}">
                <a16:creationId xmlns:a16="http://schemas.microsoft.com/office/drawing/2014/main" id="{2DC861E8-8720-4387-94E9-5F9974F932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SI"/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A5358152-7D53-44F3-82CF-55BEBFE14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AF2DCCFB-4865-4AAD-A9AE-C9F55181D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E698ACE9-D5EA-4769-A805-5895AA585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405261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8FD5C27-E240-4452-8C8C-E80C97356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75CE7627-E444-4243-981C-952D297CC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SI"/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9BF5B841-E375-4F23-B6AA-35D1E86E1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3284E38F-AB1E-4212-A8FC-1AA55B5A6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61682A22-F453-4041-960C-AB85D995F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32299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E92FAAC-075A-4CD2-808A-35E59ED77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9A50201A-BC89-46F3-9D8A-AADB5CE5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FF95487A-90E4-4A3B-858D-54BD20575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72018B85-B460-41DD-A63E-5D55F5FFC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9F9DB900-E34F-496F-ACB3-CC2DA0421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759666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D7C791A-376E-47B1-B3A3-978A56FE6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161F1275-D206-44B9-9807-EBEFD15184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SI"/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D10060B1-FD40-4AA7-AB86-E8F6607966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SI"/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35623F77-5036-4A61-ABB3-649E2410E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C40F25A9-F72E-41A3-BD48-76446574F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4F2DC628-8FC9-46C6-90FA-A7987D2B1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811511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A5B51FB-6C0C-43CA-9F8F-FA1F60CD1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93269B25-6351-4949-A8AD-AA0B6AAEF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CF79BFE6-A703-4488-868A-C7979786A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SI"/>
          </a:p>
        </p:txBody>
      </p:sp>
      <p:sp>
        <p:nvSpPr>
          <p:cNvPr id="5" name="Označba mesta besedila 4">
            <a:extLst>
              <a:ext uri="{FF2B5EF4-FFF2-40B4-BE49-F238E27FC236}">
                <a16:creationId xmlns:a16="http://schemas.microsoft.com/office/drawing/2014/main" id="{A088A7C7-8382-4FCC-B9AD-2453684BAC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6" name="Označba mesta vsebine 5">
            <a:extLst>
              <a:ext uri="{FF2B5EF4-FFF2-40B4-BE49-F238E27FC236}">
                <a16:creationId xmlns:a16="http://schemas.microsoft.com/office/drawing/2014/main" id="{B10A3E8E-3D7F-4A14-9B41-11D111FD90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SI"/>
          </a:p>
        </p:txBody>
      </p:sp>
      <p:sp>
        <p:nvSpPr>
          <p:cNvPr id="7" name="Označba mesta datuma 6">
            <a:extLst>
              <a:ext uri="{FF2B5EF4-FFF2-40B4-BE49-F238E27FC236}">
                <a16:creationId xmlns:a16="http://schemas.microsoft.com/office/drawing/2014/main" id="{26D4962B-A6F4-41B9-8357-1AD3247C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8" name="Označba mesta noge 7">
            <a:extLst>
              <a:ext uri="{FF2B5EF4-FFF2-40B4-BE49-F238E27FC236}">
                <a16:creationId xmlns:a16="http://schemas.microsoft.com/office/drawing/2014/main" id="{4E8CC0DC-145B-44D6-AF7A-CF13280D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9" name="Označba mesta številke diapozitiva 8">
            <a:extLst>
              <a:ext uri="{FF2B5EF4-FFF2-40B4-BE49-F238E27FC236}">
                <a16:creationId xmlns:a16="http://schemas.microsoft.com/office/drawing/2014/main" id="{1FFABD6F-D657-4AA7-A9E5-D0C51DE11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79389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E0D1C0D-63EF-40B2-80DB-5C71479B5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datuma 2">
            <a:extLst>
              <a:ext uri="{FF2B5EF4-FFF2-40B4-BE49-F238E27FC236}">
                <a16:creationId xmlns:a16="http://schemas.microsoft.com/office/drawing/2014/main" id="{B54B4C70-37B8-45AF-A85D-E6BBA2338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4" name="Označba mesta noge 3">
            <a:extLst>
              <a:ext uri="{FF2B5EF4-FFF2-40B4-BE49-F238E27FC236}">
                <a16:creationId xmlns:a16="http://schemas.microsoft.com/office/drawing/2014/main" id="{6B7280AB-75E3-47A7-9EB1-31B2309EF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5" name="Označba mesta številke diapozitiva 4">
            <a:extLst>
              <a:ext uri="{FF2B5EF4-FFF2-40B4-BE49-F238E27FC236}">
                <a16:creationId xmlns:a16="http://schemas.microsoft.com/office/drawing/2014/main" id="{9BBF7200-416A-430F-A8C7-4DB6C8DEF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08171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>
            <a:extLst>
              <a:ext uri="{FF2B5EF4-FFF2-40B4-BE49-F238E27FC236}">
                <a16:creationId xmlns:a16="http://schemas.microsoft.com/office/drawing/2014/main" id="{7E10B9B4-73C7-47DB-B3C9-6C14B5A86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3" name="Označba mesta noge 2">
            <a:extLst>
              <a:ext uri="{FF2B5EF4-FFF2-40B4-BE49-F238E27FC236}">
                <a16:creationId xmlns:a16="http://schemas.microsoft.com/office/drawing/2014/main" id="{45EB55F8-5B64-4EE8-9CA0-54EBCB6B8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02484071-789C-4A5F-91F7-C91CD17F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09558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882DAC-CF50-4D03-88D0-9DC9B84B9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EFB9C868-4BB3-47E0-AB0C-94C6FD42F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SI"/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AE79000D-529C-436A-A2F8-55CBCFB66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1D7D5BB7-717A-4306-B735-1F53F5DBD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434697CB-C357-48C0-987E-F7D9CB581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F414B055-6353-476B-9D88-837C348EB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629508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CE4B13E-85E9-4AFF-BD4F-0D98035A3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slike 2">
            <a:extLst>
              <a:ext uri="{FF2B5EF4-FFF2-40B4-BE49-F238E27FC236}">
                <a16:creationId xmlns:a16="http://schemas.microsoft.com/office/drawing/2014/main" id="{1E8F8CF9-E92C-4D6A-95B1-5ECE993D3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I"/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9409DD8D-7CC3-40A9-BE04-581941646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DF48EA99-95E2-4571-A59F-DA7ED7DCA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E6FD7B20-2B69-4778-ABA6-3672349B2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5B63F996-052D-4D76-BEEE-A8628E8D4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84603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>
            <a:extLst>
              <a:ext uri="{FF2B5EF4-FFF2-40B4-BE49-F238E27FC236}">
                <a16:creationId xmlns:a16="http://schemas.microsoft.com/office/drawing/2014/main" id="{9E5C8F2D-3102-4A28-B8CB-65432A31B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/>
              <a:t>Kliknite, če želite urediti slog naslova matrice</a:t>
            </a:r>
            <a:endParaRPr lang="en-SI"/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6AFDD3DE-018E-4E12-A103-B6A00EC54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SI"/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2211F842-8C19-4438-B03C-2CAF66ED1D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16A2-DADD-4E69-ABDF-C754F118ED3C}" type="datetimeFigureOut">
              <a:rPr lang="en-SI" smtClean="0"/>
              <a:t>09/28/2021</a:t>
            </a:fld>
            <a:endParaRPr lang="en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70CA5B18-A188-4AF5-8810-B3F4DFB49D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1E46549B-2F60-4630-9FD5-686494AAE8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1968-3A8C-4050-BF9D-DC3F5CFACA43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03107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youtube.com/watch?v=vjPlpXyuOy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RfN4iEoGqQ" TargetMode="External"/><Relationship Id="rId2" Type="http://schemas.openxmlformats.org/officeDocument/2006/relationships/hyperlink" Target="https://www.youtube.com/watch?v=RwqpFzFDVn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Sabq2A2o1M" TargetMode="Externa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hyperlink" Target="https://www.youtube.com/watch?v=YOshgM2dPw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youtu.be/p0XBBm_MYE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8A241E-0395-41E5-8607-BAA2799A43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4892040"/>
            <a:ext cx="12191999" cy="1965960"/>
          </a:xfrm>
          <a:prstGeom prst="rect">
            <a:avLst/>
          </a:prstGeom>
          <a:solidFill>
            <a:schemeClr val="bg1">
              <a:alpha val="7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0648EA97-D422-494B-9A7E-F63921EF62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8166528F-DB26-4E32-9D48-D85D3DC7D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875020"/>
            <a:ext cx="6116278" cy="914400"/>
          </a:xfrm>
        </p:spPr>
        <p:txBody>
          <a:bodyPr anchor="ctr">
            <a:normAutofit/>
          </a:bodyPr>
          <a:lstStyle/>
          <a:p>
            <a:pPr algn="l"/>
            <a:r>
              <a:rPr lang="sl-SI" sz="4800" b="1" dirty="0">
                <a:solidFill>
                  <a:schemeClr val="bg1"/>
                </a:solidFill>
              </a:rPr>
              <a:t>Dravograd, 24. 9. 2021</a:t>
            </a:r>
            <a:endParaRPr lang="en-SI" sz="4800" b="1" dirty="0">
              <a:solidFill>
                <a:schemeClr val="bg1"/>
              </a:solidFill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0B0C9948-4F2E-4476-94DD-C71562A00E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60929" y="6408142"/>
            <a:ext cx="4131072" cy="449858"/>
          </a:xfrm>
        </p:spPr>
        <p:txBody>
          <a:bodyPr anchor="ctr">
            <a:noAutofit/>
          </a:bodyPr>
          <a:lstStyle/>
          <a:p>
            <a:pPr algn="l"/>
            <a:r>
              <a:rPr lang="sl-SI" b="1" dirty="0">
                <a:solidFill>
                  <a:srgbClr val="FF0000"/>
                </a:solidFill>
              </a:rPr>
              <a:t>Pripravila: Helena Gostenčnik</a:t>
            </a:r>
            <a:endParaRPr lang="en-SI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0">
            <a:extLst>
              <a:ext uri="{FF2B5EF4-FFF2-40B4-BE49-F238E27FC236}">
                <a16:creationId xmlns:a16="http://schemas.microsoft.com/office/drawing/2014/main" id="{CE352288-84AD-4CA8-BCD5-76C29D34E1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138160" y="5325066"/>
            <a:ext cx="0" cy="9144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jeZBesedilom 33">
            <a:extLst>
              <a:ext uri="{FF2B5EF4-FFF2-40B4-BE49-F238E27FC236}">
                <a16:creationId xmlns:a16="http://schemas.microsoft.com/office/drawing/2014/main" id="{6A638911-E0FB-4CE3-8C56-7EA0419E4D35}"/>
              </a:ext>
            </a:extLst>
          </p:cNvPr>
          <p:cNvSpPr txBox="1"/>
          <p:nvPr/>
        </p:nvSpPr>
        <p:spPr>
          <a:xfrm>
            <a:off x="133166" y="295285"/>
            <a:ext cx="5628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European day of languages</a:t>
            </a:r>
          </a:p>
        </p:txBody>
      </p:sp>
    </p:spTree>
    <p:extLst>
      <p:ext uri="{BB962C8B-B14F-4D97-AF65-F5344CB8AC3E}">
        <p14:creationId xmlns:p14="http://schemas.microsoft.com/office/powerpoint/2010/main" val="37931088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9E66CFA5-3674-4DA5-8CE6-7FD01D66E5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00" b="19591"/>
          <a:stretch/>
        </p:blipFill>
        <p:spPr>
          <a:xfrm>
            <a:off x="1425575" y="1844675"/>
            <a:ext cx="3321050" cy="1906588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63195A95-01E1-421A-9E01-74F88A6CA2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5575" y="3816350"/>
            <a:ext cx="3321050" cy="2479675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7E89C21D-1B1C-4D82-8B2A-EA9EAB1D3C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125" y="1844675"/>
            <a:ext cx="5953125" cy="4449763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87123C4F-EC16-406B-BD76-0C6892BDC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6"/>
            <a:ext cx="10515600" cy="90714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kern="1200" dirty="0">
                <a:solidFill>
                  <a:schemeClr val="tx1"/>
                </a:solidFill>
                <a:latin typeface="Castellar" panose="020A0402060406010301" pitchFamily="18" charset="0"/>
              </a:rPr>
              <a:t>4. A  - NORVEŠKA</a:t>
            </a:r>
          </a:p>
        </p:txBody>
      </p:sp>
    </p:spTree>
    <p:extLst>
      <p:ext uri="{BB962C8B-B14F-4D97-AF65-F5344CB8AC3E}">
        <p14:creationId xmlns:p14="http://schemas.microsoft.com/office/powerpoint/2010/main" val="179457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57E9471-B180-43C2-A509-785FB4A76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1200"/>
          </a:xfrm>
        </p:spPr>
        <p:txBody>
          <a:bodyPr>
            <a:normAutofit/>
          </a:bodyPr>
          <a:lstStyle/>
          <a:p>
            <a:pPr algn="ctr"/>
            <a:r>
              <a:rPr lang="sl-SI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4. B - NEMČIJA</a:t>
            </a:r>
            <a:endParaRPr lang="en-SI" sz="3200" b="1" dirty="0"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8A0265B2-BCE7-424A-8356-877E1DA33F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2" r="20521"/>
          <a:stretch/>
        </p:blipFill>
        <p:spPr>
          <a:xfrm>
            <a:off x="314313" y="1556242"/>
            <a:ext cx="2849040" cy="48929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63B728D-0737-4585-9421-EA879B9A90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37"/>
          <a:stretch/>
        </p:blipFill>
        <p:spPr>
          <a:xfrm>
            <a:off x="7834311" y="1200151"/>
            <a:ext cx="3986214" cy="5492751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E2BAA3BA-FDE8-4BBE-B58E-CFD99A5BEF0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24" b="30833"/>
          <a:stretch/>
        </p:blipFill>
        <p:spPr>
          <a:xfrm>
            <a:off x="3577701" y="2334419"/>
            <a:ext cx="3842262" cy="1839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8428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3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7EFFC3FE-C95D-4D3D-B65B-18A045901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441213"/>
            <a:ext cx="11139854" cy="12458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Castellar" panose="020A0402060406010301" pitchFamily="18" charset="0"/>
              </a:rPr>
              <a:t>5. A – ALBANIJA</a:t>
            </a:r>
            <a:r>
              <a:rPr lang="sl-SI" sz="3600" dirty="0">
                <a:solidFill>
                  <a:srgbClr val="FFFFFF"/>
                </a:solidFill>
                <a:latin typeface="Castellar" panose="020A0402060406010301" pitchFamily="18" charset="0"/>
              </a:rPr>
              <a:t/>
            </a:r>
            <a:br>
              <a:rPr lang="sl-SI" sz="3600" dirty="0">
                <a:solidFill>
                  <a:srgbClr val="FFFFFF"/>
                </a:solidFill>
                <a:latin typeface="Castellar" panose="020A0402060406010301" pitchFamily="18" charset="0"/>
              </a:rPr>
            </a:br>
            <a:r>
              <a:rPr lang="sl-SI" sz="1600" b="1" dirty="0">
                <a:solidFill>
                  <a:srgbClr val="FFFF00"/>
                </a:solidFill>
                <a:latin typeface="Castellar" panose="020A0402060406010301" pitchFamily="18" charset="0"/>
              </a:rPr>
              <a:t>OGLEJ SI video: </a:t>
            </a:r>
            <a: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https://www.youtube.com/watch?v=vjPlpXyuOyg</a:t>
            </a:r>
            <a:r>
              <a:rPr lang="sl-SI" sz="1600" dirty="0">
                <a:solidFill>
                  <a:srgbClr val="FFFFFF"/>
                </a:solidFill>
                <a:latin typeface="Castellar" panose="020A0402060406010301" pitchFamily="18" charset="0"/>
              </a:rPr>
              <a:t/>
            </a:r>
            <a:br>
              <a:rPr lang="sl-SI" sz="1600" dirty="0">
                <a:solidFill>
                  <a:srgbClr val="FFFFFF"/>
                </a:solidFill>
                <a:latin typeface="Castellar" panose="020A0402060406010301" pitchFamily="18" charset="0"/>
              </a:rPr>
            </a:br>
            <a:endParaRPr lang="en-US" sz="1600" dirty="0">
              <a:solidFill>
                <a:srgbClr val="FFFFFF"/>
              </a:solidFill>
              <a:latin typeface="Castellar" panose="020A0402060406010301" pitchFamily="18" charset="0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F3F791A4-0CE3-4D38-A2DB-79D1A0584F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2" t="13705" r="4894" b="34903"/>
          <a:stretch/>
        </p:blipFill>
        <p:spPr>
          <a:xfrm>
            <a:off x="4241603" y="875096"/>
            <a:ext cx="3756422" cy="274138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Slika 9">
            <a:extLst>
              <a:ext uri="{FF2B5EF4-FFF2-40B4-BE49-F238E27FC236}">
                <a16:creationId xmlns:a16="http://schemas.microsoft.com/office/drawing/2014/main" id="{2F702C41-4BAD-4F2D-8A48-19CF27DAD8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44" t="3624" r="19220" b="14175"/>
          <a:stretch/>
        </p:blipFill>
        <p:spPr>
          <a:xfrm>
            <a:off x="8798710" y="330045"/>
            <a:ext cx="2725946" cy="3997637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Slika 11">
            <a:extLst>
              <a:ext uri="{FF2B5EF4-FFF2-40B4-BE49-F238E27FC236}">
                <a16:creationId xmlns:a16="http://schemas.microsoft.com/office/drawing/2014/main" id="{4EB24828-FB12-441D-9F76-8AE7F85E876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54" t="4812" r="6354" b="3195"/>
          <a:stretch/>
        </p:blipFill>
        <p:spPr>
          <a:xfrm>
            <a:off x="279805" y="875096"/>
            <a:ext cx="3609971" cy="269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68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>
            <a:extLst>
              <a:ext uri="{FF2B5EF4-FFF2-40B4-BE49-F238E27FC236}">
                <a16:creationId xmlns:a16="http://schemas.microsoft.com/office/drawing/2014/main" id="{0205D939-00C4-4F2E-9797-3170DD040D9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38EE4E44-1403-472B-8C01-D354CB8F5A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70BEFB1C-09AF-4C8A-BC79-4091D59463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74" t="1956" r="30941" b="7768"/>
          <a:stretch/>
        </p:blipFill>
        <p:spPr>
          <a:xfrm>
            <a:off x="6553792" y="914400"/>
            <a:ext cx="4864269" cy="5029200"/>
          </a:xfrm>
          <a:prstGeom prst="rect">
            <a:avLst/>
          </a:prstGeom>
        </p:spPr>
      </p:pic>
      <p:sp>
        <p:nvSpPr>
          <p:cNvPr id="20" name="Rectangle 11">
            <a:extLst>
              <a:ext uri="{FF2B5EF4-FFF2-40B4-BE49-F238E27FC236}">
                <a16:creationId xmlns:a16="http://schemas.microsoft.com/office/drawing/2014/main" id="{583CCE40-4C5F-42D3-86D9-7892AD1E98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9F41A282-B5E2-4F02-8FEA-9A3D2E92AA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26" t="5038" r="12230" b="13509"/>
          <a:stretch/>
        </p:blipFill>
        <p:spPr>
          <a:xfrm>
            <a:off x="1058184" y="643467"/>
            <a:ext cx="429577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37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12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1966303B-8991-4300-9C26-26C266960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812220"/>
            <a:ext cx="11139854" cy="148690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  <a:t/>
            </a:r>
            <a:b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</a:br>
            <a: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  <a:t/>
            </a:r>
            <a:b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</a:br>
            <a: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  <a:t/>
            </a:r>
            <a:b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</a:br>
            <a: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  <a:t/>
            </a:r>
            <a:b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</a:br>
            <a: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  <a:t/>
            </a:r>
            <a:b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</a:br>
            <a:r>
              <a:rPr lang="en-US" sz="3600" dirty="0">
                <a:solidFill>
                  <a:srgbClr val="FFFFFF"/>
                </a:solidFill>
                <a:latin typeface="Castellar" panose="020A0402060406010301" pitchFamily="18" charset="0"/>
              </a:rPr>
              <a:t>5. B – ŠPANIJA</a:t>
            </a:r>
            <a: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  <a:t/>
            </a:r>
            <a:br>
              <a:rPr lang="sl-SI" dirty="0">
                <a:solidFill>
                  <a:srgbClr val="FFFFFF"/>
                </a:solidFill>
                <a:latin typeface="Castellar" panose="020A0402060406010301" pitchFamily="18" charset="0"/>
              </a:rPr>
            </a:br>
            <a:r>
              <a:rPr lang="sl-SI" sz="2000" dirty="0">
                <a:solidFill>
                  <a:srgbClr val="FFFF00"/>
                </a:solidFill>
                <a:latin typeface="+mn-lt"/>
              </a:rPr>
              <a:t>Oglej si video posnetka: </a:t>
            </a:r>
            <a: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https://www.youtube.com/watch?v=RwqpFzFDVns</a:t>
            </a:r>
            <a: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</a:rPr>
              <a:t/>
            </a:r>
            <a:b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</a:rPr>
            </a:br>
            <a: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</a:rPr>
              <a:t/>
            </a:r>
            <a:b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</a:rPr>
            </a:br>
            <a: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</a:rPr>
              <a:t>		     </a:t>
            </a:r>
            <a: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https://www.youtube.com/watch?v=JRfN4iEoGqQ</a:t>
            </a:r>
            <a: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</a:rPr>
              <a:t/>
            </a:r>
            <a:b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</a:rPr>
            </a:br>
            <a: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</a:rPr>
              <a:t/>
            </a:r>
            <a:br>
              <a:rPr lang="sl-SI" sz="1300" dirty="0">
                <a:solidFill>
                  <a:srgbClr val="00B0F0"/>
                </a:solidFill>
                <a:latin typeface="Castellar" panose="020A0402060406010301" pitchFamily="18" charset="0"/>
              </a:rPr>
            </a:br>
            <a:endParaRPr lang="en-US" sz="1300" dirty="0">
              <a:solidFill>
                <a:srgbClr val="00B0F0"/>
              </a:solidFill>
              <a:latin typeface="Castellar" panose="020A0402060406010301" pitchFamily="18" charset="0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CA1CED31-FD6A-4AAC-A4B9-96112DF456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85" t="6991" r="24725" b="38899"/>
          <a:stretch/>
        </p:blipFill>
        <p:spPr>
          <a:xfrm>
            <a:off x="77584" y="1086863"/>
            <a:ext cx="3870200" cy="2755965"/>
          </a:xfrm>
          <a:prstGeom prst="rect">
            <a:avLst/>
          </a:prstGeom>
        </p:spPr>
      </p:pic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50FCE57A-F74C-4A7F-935F-B617313E60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49" t="1005" r="23629" b="27310"/>
          <a:stretch/>
        </p:blipFill>
        <p:spPr>
          <a:xfrm>
            <a:off x="4207916" y="506461"/>
            <a:ext cx="3776167" cy="3566649"/>
          </a:xfrm>
          <a:prstGeom prst="rect">
            <a:avLst/>
          </a:prstGeom>
        </p:spPr>
      </p:pic>
      <p:cxnSp>
        <p:nvCxnSpPr>
          <p:cNvPr id="48" name="Straight Connector 14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Slika 4">
            <a:extLst>
              <a:ext uri="{FF2B5EF4-FFF2-40B4-BE49-F238E27FC236}">
                <a16:creationId xmlns:a16="http://schemas.microsoft.com/office/drawing/2014/main" id="{BF862AF1-E1F4-465C-B0BA-CC1BE950AEC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72" t="10098" r="10452" b="15210"/>
          <a:stretch/>
        </p:blipFill>
        <p:spPr>
          <a:xfrm>
            <a:off x="8271306" y="1091031"/>
            <a:ext cx="3805819" cy="2751797"/>
          </a:xfrm>
          <a:prstGeom prst="rect">
            <a:avLst/>
          </a:prstGeom>
        </p:spPr>
      </p:pic>
      <p:cxnSp>
        <p:nvCxnSpPr>
          <p:cNvPr id="49" name="Straight Connector 16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31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4352FD03-8248-4493-8B47-CD5EDC35B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Castellar" panose="020A0402060406010301" pitchFamily="18" charset="0"/>
              </a:rPr>
              <a:t>6. A – PIKTOGRAMI ZNAMENITOSTI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EAA7B3D8-6445-4F64-878A-1E7844C67B3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0906" y="581025"/>
            <a:ext cx="2368821" cy="1776615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32CB9D2C-6E7A-4862-89D9-2FC264DA17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9365" y="2527264"/>
            <a:ext cx="2368819" cy="177661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značba mesta vsebine 7">
            <a:extLst>
              <a:ext uri="{FF2B5EF4-FFF2-40B4-BE49-F238E27FC236}">
                <a16:creationId xmlns:a16="http://schemas.microsoft.com/office/drawing/2014/main" id="{38EF06BB-6F2C-47E3-9E95-144663F0FD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61" t="4083" r="8556" b="6020"/>
          <a:stretch/>
        </p:blipFill>
        <p:spPr>
          <a:xfrm>
            <a:off x="8839201" y="467217"/>
            <a:ext cx="2652363" cy="3667585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3762E8BF-6D2F-417B-A1B4-CEEA726633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63" t="1528" r="5740" b="5544"/>
          <a:stretch/>
        </p:blipFill>
        <p:spPr>
          <a:xfrm>
            <a:off x="527538" y="451521"/>
            <a:ext cx="2733674" cy="371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4FADD29-9BA5-4D3D-B3B6-0F3600DE7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4978"/>
            <a:ext cx="10515600" cy="768042"/>
          </a:xfrm>
        </p:spPr>
        <p:txBody>
          <a:bodyPr>
            <a:normAutofit/>
          </a:bodyPr>
          <a:lstStyle/>
          <a:p>
            <a:pPr algn="ctr"/>
            <a:r>
              <a:rPr lang="sl-SI" sz="3200" b="1" dirty="0">
                <a:latin typeface="Castellar" panose="020A0402060406010301" pitchFamily="18" charset="0"/>
              </a:rPr>
              <a:t>6. B – ŽIVALSTVO IN RASTLINSTVO EVROPE</a:t>
            </a:r>
            <a:endParaRPr lang="en-SI" sz="3200" b="1" dirty="0">
              <a:latin typeface="Castellar" panose="020A0402060406010301" pitchFamily="18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3D9536AB-2382-4BF1-BCEA-0BFC8E66E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6299"/>
            <a:ext cx="5143499" cy="3857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45194E2-627C-417F-97B8-EDBF82FB3F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083" b="22516"/>
          <a:stretch/>
        </p:blipFill>
        <p:spPr>
          <a:xfrm>
            <a:off x="5956600" y="1312993"/>
            <a:ext cx="6135331" cy="53500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802F3C02-F388-4789-9A95-710E2837F5C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460" y="3831739"/>
            <a:ext cx="4035015" cy="30262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550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EE4E2CC-CDDE-4C2A-A77D-87681B333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4483"/>
          </a:xfrm>
        </p:spPr>
        <p:txBody>
          <a:bodyPr>
            <a:normAutofit/>
          </a:bodyPr>
          <a:lstStyle/>
          <a:p>
            <a:pPr algn="ctr"/>
            <a:r>
              <a:rPr lang="sl-SI" sz="3200" b="1" dirty="0">
                <a:latin typeface="Castellar" panose="020A0402060406010301" pitchFamily="18" charset="0"/>
              </a:rPr>
              <a:t>6. C – POLJSKA</a:t>
            </a:r>
            <a:endParaRPr lang="en-SI" sz="3200" b="1" dirty="0">
              <a:latin typeface="Castellar" panose="020A0402060406010301" pitchFamily="18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D9949D79-6CD9-40DA-BAFA-65979DE4C0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941" y="1189608"/>
            <a:ext cx="7343776" cy="5507831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F90C6358-B22D-4596-90A4-02FAB71E62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1935">
            <a:off x="7778751" y="2202225"/>
            <a:ext cx="4318000" cy="3238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830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E928C7C-ABF7-4882-912E-4C419BD47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1621"/>
          </a:xfrm>
        </p:spPr>
        <p:txBody>
          <a:bodyPr>
            <a:normAutofit fontScale="90000"/>
          </a:bodyPr>
          <a:lstStyle/>
          <a:p>
            <a:pPr algn="ctr"/>
            <a:r>
              <a:rPr lang="sl-SI" sz="3200" b="1" dirty="0">
                <a:latin typeface="Castellar" panose="020A0402060406010301" pitchFamily="18" charset="0"/>
              </a:rPr>
              <a:t>7. A – KNJIŽICA EVROPSKIH DRŽAV</a:t>
            </a:r>
            <a:endParaRPr lang="en-SI" sz="3200" b="1" dirty="0">
              <a:latin typeface="Castellar" panose="020A0402060406010301" pitchFamily="18" charset="0"/>
            </a:endParaRPr>
          </a:p>
        </p:txBody>
      </p:sp>
      <p:pic>
        <p:nvPicPr>
          <p:cNvPr id="7" name="Označba mesta vsebine 6">
            <a:extLst>
              <a:ext uri="{FF2B5EF4-FFF2-40B4-BE49-F238E27FC236}">
                <a16:creationId xmlns:a16="http://schemas.microsoft.com/office/drawing/2014/main" id="{34EB145D-D67D-4349-BA8C-033E521B0E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11" y="1904603"/>
            <a:ext cx="3263503" cy="43513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C05A0D87-8171-45DE-8BED-D8738FB52F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932" r="2852"/>
          <a:stretch/>
        </p:blipFill>
        <p:spPr>
          <a:xfrm>
            <a:off x="3839176" y="4080272"/>
            <a:ext cx="3978476" cy="2704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D6062036-B1AE-41DA-A32D-76F8C7F65C8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722" y="835818"/>
            <a:ext cx="4295729" cy="3342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03AEDEF2-887D-4A26-83E6-7F2D7C014D6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95" t="13538"/>
          <a:stretch/>
        </p:blipFill>
        <p:spPr>
          <a:xfrm>
            <a:off x="7732451" y="2142212"/>
            <a:ext cx="4178238" cy="2798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5597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D09A816-CC3C-49B8-B51B-1296A78FB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0151"/>
            <a:ext cx="10515600" cy="638052"/>
          </a:xfrm>
        </p:spPr>
        <p:txBody>
          <a:bodyPr>
            <a:normAutofit/>
          </a:bodyPr>
          <a:lstStyle/>
          <a:p>
            <a:pPr algn="ctr"/>
            <a:r>
              <a:rPr lang="sl-SI" sz="3200" b="1">
                <a:latin typeface="Cavolini" panose="03000502040302020204" pitchFamily="66" charset="0"/>
                <a:cs typeface="Cavolini" panose="03000502040302020204" pitchFamily="66" charset="0"/>
              </a:rPr>
              <a:t>7. B – ŠPORTI V NEMČIJI</a:t>
            </a:r>
            <a:endParaRPr lang="en-SI" sz="3200" b="1" dirty="0"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BBA24DB1-4FCD-4711-976D-3F36BEB441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58" t="7254" r="7717" b="6648"/>
          <a:stretch/>
        </p:blipFill>
        <p:spPr>
          <a:xfrm>
            <a:off x="159515" y="753735"/>
            <a:ext cx="5078028" cy="37463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57AA28F6-DA62-419B-A77C-599F597B74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8" t="10874" r="6085" b="11898"/>
          <a:stretch/>
        </p:blipFill>
        <p:spPr>
          <a:xfrm>
            <a:off x="7210654" y="424647"/>
            <a:ext cx="4731972" cy="2987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4F55FDE5-085F-4771-8E4E-2D3528E6B13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488" y="3870664"/>
            <a:ext cx="3983115" cy="2987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9FF548E7-CDD4-4C88-A36F-BE8C239DCB5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48" t="12556" r="7152" b="5325"/>
          <a:stretch/>
        </p:blipFill>
        <p:spPr>
          <a:xfrm>
            <a:off x="4895247" y="2622690"/>
            <a:ext cx="3983115" cy="27257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C6F6AF9B-0438-43BA-BC58-CB3E31BD6B3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1514" y="3870664"/>
            <a:ext cx="3983115" cy="2987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692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24B82DC0-5D34-4623-A2A4-0D28B263B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29" y="71981"/>
            <a:ext cx="11249260" cy="632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23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1A0E905-605C-402D-8B85-DDFF2A595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230"/>
            <a:ext cx="10515600" cy="1251750"/>
          </a:xfrm>
        </p:spPr>
        <p:txBody>
          <a:bodyPr>
            <a:normAutofit fontScale="90000"/>
          </a:bodyPr>
          <a:lstStyle/>
          <a:p>
            <a:pPr algn="ctr"/>
            <a:r>
              <a:rPr lang="sl-SI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ZNANSTVENIKI NA PODROČJU BIOLOGIJE </a:t>
            </a:r>
            <a:br>
              <a:rPr lang="sl-SI" sz="3200" b="1" dirty="0">
                <a:latin typeface="Cavolini" panose="03000502040302020204" pitchFamily="66" charset="0"/>
                <a:cs typeface="Cavolini" panose="03000502040302020204" pitchFamily="66" charset="0"/>
              </a:rPr>
            </a:br>
            <a:r>
              <a:rPr lang="sl-SI" sz="3200" b="1" dirty="0">
                <a:latin typeface="Cavolini" panose="03000502040302020204" pitchFamily="66" charset="0"/>
                <a:cs typeface="Cavolini" panose="03000502040302020204" pitchFamily="66" charset="0"/>
              </a:rPr>
              <a:t/>
            </a:r>
            <a:br>
              <a:rPr lang="sl-SI" sz="3200" b="1" dirty="0">
                <a:latin typeface="Cavolini" panose="03000502040302020204" pitchFamily="66" charset="0"/>
                <a:cs typeface="Cavolini" panose="03000502040302020204" pitchFamily="66" charset="0"/>
              </a:rPr>
            </a:br>
            <a:r>
              <a:rPr lang="sl-SI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8. A  -</a:t>
            </a:r>
            <a:endParaRPr lang="en-SI" sz="3200" b="1" dirty="0"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8" name="Označba mesta vsebine 7">
            <a:extLst>
              <a:ext uri="{FF2B5EF4-FFF2-40B4-BE49-F238E27FC236}">
                <a16:creationId xmlns:a16="http://schemas.microsoft.com/office/drawing/2014/main" id="{0A9146D9-57AA-4181-AB7B-F00C42BF5F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18" y="1958790"/>
            <a:ext cx="5568067" cy="4176050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0765FD3C-11A1-4BFF-87F6-6301A914A4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24"/>
          <a:stretch/>
        </p:blipFill>
        <p:spPr>
          <a:xfrm>
            <a:off x="6004515" y="1958790"/>
            <a:ext cx="5881185" cy="417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4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7BF8BBC1-1475-40DC-897D-6A370566E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  <a:latin typeface="Castellar" panose="020A0402060406010301" pitchFamily="18" charset="0"/>
              </a:rPr>
              <a:t>8. B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56FE2C68-36DE-428C-A5D9-C36AEC3572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5"/>
          <a:stretch/>
        </p:blipFill>
        <p:spPr>
          <a:xfrm>
            <a:off x="205740" y="1082462"/>
            <a:ext cx="3693711" cy="2625812"/>
          </a:xfrm>
          <a:prstGeom prst="rect">
            <a:avLst/>
          </a:prstGeom>
        </p:spPr>
      </p:pic>
      <p:pic>
        <p:nvPicPr>
          <p:cNvPr id="5" name="Označba mesta vsebine 4">
            <a:extLst>
              <a:ext uri="{FF2B5EF4-FFF2-40B4-BE49-F238E27FC236}">
                <a16:creationId xmlns:a16="http://schemas.microsoft.com/office/drawing/2014/main" id="{8B31879F-BC1F-44B2-A4B7-C51D5E1D0B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25"/>
          <a:stretch/>
        </p:blipFill>
        <p:spPr>
          <a:xfrm>
            <a:off x="4304719" y="1082462"/>
            <a:ext cx="3682442" cy="2625812"/>
          </a:xfrm>
          <a:prstGeom prst="rect">
            <a:avLst/>
          </a:prstGeom>
        </p:spPr>
      </p:pic>
      <p:cxnSp>
        <p:nvCxnSpPr>
          <p:cNvPr id="28" name="Straight Connector 15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Slika 5">
            <a:extLst>
              <a:ext uri="{FF2B5EF4-FFF2-40B4-BE49-F238E27FC236}">
                <a16:creationId xmlns:a16="http://schemas.microsoft.com/office/drawing/2014/main" id="{32A2F1AB-85B9-45B0-A849-DC0B51C62F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91" r="3333" b="6805"/>
          <a:stretch/>
        </p:blipFill>
        <p:spPr>
          <a:xfrm>
            <a:off x="8319640" y="1117456"/>
            <a:ext cx="3661339" cy="2590818"/>
          </a:xfrm>
          <a:prstGeom prst="rect">
            <a:avLst/>
          </a:prstGeom>
        </p:spPr>
      </p:pic>
      <p:cxnSp>
        <p:nvCxnSpPr>
          <p:cNvPr id="29" name="Straight Connector 17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99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1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A39C3EC8-BD66-4D73-A95E-2A1B0BEFC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Castellar" panose="020A0402060406010301" pitchFamily="18" charset="0"/>
              </a:rPr>
              <a:t>8. C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BF2910BE-B724-4AF2-9D92-75D3F3374E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08"/>
          <a:stretch/>
        </p:blipFill>
        <p:spPr>
          <a:xfrm>
            <a:off x="19" y="10"/>
            <a:ext cx="4065953" cy="3968790"/>
          </a:xfrm>
          <a:custGeom>
            <a:avLst/>
            <a:gdLst/>
            <a:ahLst/>
            <a:cxnLst/>
            <a:rect l="l" t="t" r="r" b="b"/>
            <a:pathLst>
              <a:path w="4000500" h="3413410">
                <a:moveTo>
                  <a:pt x="0" y="0"/>
                </a:moveTo>
                <a:lnTo>
                  <a:pt x="4000500" y="0"/>
                </a:lnTo>
                <a:lnTo>
                  <a:pt x="4000500" y="3330603"/>
                </a:lnTo>
                <a:lnTo>
                  <a:pt x="416174" y="3413410"/>
                </a:lnTo>
                <a:lnTo>
                  <a:pt x="0" y="3408169"/>
                </a:lnTo>
                <a:close/>
              </a:path>
            </a:pathLst>
          </a:custGeom>
        </p:spPr>
      </p:pic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F023662F-9070-48FD-A392-EBB6D2A27D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90" r="14130" b="-2"/>
          <a:stretch/>
        </p:blipFill>
        <p:spPr>
          <a:xfrm>
            <a:off x="4191002" y="10"/>
            <a:ext cx="3872354" cy="3968790"/>
          </a:xfrm>
          <a:custGeom>
            <a:avLst/>
            <a:gdLst/>
            <a:ahLst/>
            <a:cxnLst/>
            <a:rect l="l" t="t" r="r" b="b"/>
            <a:pathLst>
              <a:path w="3809998" h="3361533">
                <a:moveTo>
                  <a:pt x="0" y="0"/>
                </a:moveTo>
                <a:lnTo>
                  <a:pt x="3809998" y="0"/>
                </a:lnTo>
                <a:lnTo>
                  <a:pt x="3809998" y="3353206"/>
                </a:lnTo>
                <a:lnTo>
                  <a:pt x="1781628" y="3181423"/>
                </a:lnTo>
                <a:lnTo>
                  <a:pt x="0" y="3361533"/>
                </a:lnTo>
                <a:close/>
              </a:path>
            </a:pathLst>
          </a:cu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DA9A6DE0-0E69-469F-82D3-EE97EA788F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146" b="-3"/>
          <a:stretch/>
        </p:blipFill>
        <p:spPr>
          <a:xfrm>
            <a:off x="8188386" y="-1"/>
            <a:ext cx="4003614" cy="4011529"/>
          </a:xfrm>
          <a:custGeom>
            <a:avLst/>
            <a:gdLst/>
            <a:ahLst/>
            <a:cxnLst/>
            <a:rect l="l" t="t" r="r" b="b"/>
            <a:pathLst>
              <a:path w="4000500" h="3403026">
                <a:moveTo>
                  <a:pt x="0" y="0"/>
                </a:moveTo>
                <a:lnTo>
                  <a:pt x="4000500" y="0"/>
                </a:lnTo>
                <a:lnTo>
                  <a:pt x="4000500" y="3403026"/>
                </a:lnTo>
                <a:lnTo>
                  <a:pt x="9072" y="3370108"/>
                </a:lnTo>
                <a:lnTo>
                  <a:pt x="0" y="3369340"/>
                </a:lnTo>
                <a:close/>
              </a:path>
            </a:pathLst>
          </a:custGeom>
        </p:spPr>
      </p:pic>
      <p:grpSp>
        <p:nvGrpSpPr>
          <p:cNvPr id="28" name="Group 23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5">
                <a:alphaModFix amt="5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2851CB91-3F11-402C-8ED0-46B2E1D99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1900" y="4766267"/>
            <a:ext cx="7585075" cy="1077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47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F3BDEF-0669-4DD8-B704-860DAEB7D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0" y="145588"/>
            <a:ext cx="10515600" cy="513764"/>
          </a:xfrm>
        </p:spPr>
        <p:txBody>
          <a:bodyPr>
            <a:normAutofit fontScale="90000"/>
          </a:bodyPr>
          <a:lstStyle/>
          <a:p>
            <a:pPr algn="ctr"/>
            <a:r>
              <a:rPr lang="sl-SI" sz="3600" b="1" dirty="0">
                <a:latin typeface="Cavolini" panose="03000502040302020204" pitchFamily="66" charset="0"/>
                <a:cs typeface="Cavolini" panose="03000502040302020204" pitchFamily="66" charset="0"/>
              </a:rPr>
              <a:t>9. A - GRČIJA</a:t>
            </a:r>
            <a:endParaRPr lang="en-SI" sz="3600" b="1" dirty="0"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B3CE6ECF-6113-4B9E-854C-45C25FCB94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8928"/>
          <a:stretch/>
        </p:blipFill>
        <p:spPr>
          <a:xfrm>
            <a:off x="0" y="239174"/>
            <a:ext cx="4771216" cy="25432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32C2540F-7ABE-4F3E-B6B7-4B5ACEA2AD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54" b="14427"/>
          <a:stretch/>
        </p:blipFill>
        <p:spPr>
          <a:xfrm>
            <a:off x="6643108" y="3614304"/>
            <a:ext cx="5285930" cy="32436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5FC71AB7-24B8-4895-97A6-2555FE054CD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00"/>
          <a:stretch/>
        </p:blipFill>
        <p:spPr>
          <a:xfrm>
            <a:off x="11547" y="3450067"/>
            <a:ext cx="5285930" cy="3407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9A74A1B2-24BD-4470-B3EE-DF70D218218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467" y="800618"/>
            <a:ext cx="4326732" cy="3245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DB2F8BEF-B240-4DC1-AC3E-ACB92F1C55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63" b="25954"/>
          <a:stretch/>
        </p:blipFill>
        <p:spPr>
          <a:xfrm rot="1197992">
            <a:off x="9056098" y="247065"/>
            <a:ext cx="3252642" cy="20540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A0713A0A-2DDF-4DFF-8B2F-30900FA256A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21" t="26149" r="7637"/>
          <a:stretch/>
        </p:blipFill>
        <p:spPr>
          <a:xfrm>
            <a:off x="0" y="4111827"/>
            <a:ext cx="1943042" cy="12141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7951D9BD-1FBA-450A-8076-E5BB554B4AF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745" b="16633"/>
          <a:stretch/>
        </p:blipFill>
        <p:spPr>
          <a:xfrm>
            <a:off x="2518710" y="1222004"/>
            <a:ext cx="2480963" cy="24022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891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89427BF-D091-49E5-A601-15FBF9358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1520"/>
          </a:xfrm>
        </p:spPr>
        <p:txBody>
          <a:bodyPr>
            <a:normAutofit fontScale="90000"/>
          </a:bodyPr>
          <a:lstStyle/>
          <a:p>
            <a:pPr algn="ctr"/>
            <a:r>
              <a:rPr lang="sl-SI" sz="3200" b="1" dirty="0">
                <a:latin typeface="Castellar" panose="020A0402060406010301" pitchFamily="18" charset="0"/>
              </a:rPr>
              <a:t>9. B – VELIKA BRITANIJA – PODZEMNA ŽELEZNICA</a:t>
            </a:r>
            <a:endParaRPr lang="en-SI" sz="3200" b="1" dirty="0">
              <a:latin typeface="Castellar" panose="020A0402060406010301" pitchFamily="18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35805807-99F9-422A-9DA0-C3A71332AC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368"/>
          <a:stretch/>
        </p:blipFill>
        <p:spPr>
          <a:xfrm>
            <a:off x="85829" y="1177269"/>
            <a:ext cx="5081865" cy="45034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89982747-9373-4243-B7D1-42E6F7DFBF8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4858" y="622009"/>
            <a:ext cx="4024544" cy="3018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85F920D7-7629-4B5C-8979-6454B334CC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66" t="6990" r="3172" b="5324"/>
          <a:stretch/>
        </p:blipFill>
        <p:spPr>
          <a:xfrm>
            <a:off x="6667130" y="3041423"/>
            <a:ext cx="5385775" cy="3745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952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7391735-7327-40A9-ACD9-2E599D747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798"/>
            <a:ext cx="10515600" cy="787570"/>
          </a:xfrm>
        </p:spPr>
        <p:txBody>
          <a:bodyPr>
            <a:normAutofit/>
          </a:bodyPr>
          <a:lstStyle/>
          <a:p>
            <a:pPr algn="ctr"/>
            <a:r>
              <a:rPr lang="sl-SI" sz="3200" b="1">
                <a:latin typeface="Cavolini" panose="03000502040302020204" pitchFamily="66" charset="0"/>
                <a:cs typeface="Cavolini" panose="03000502040302020204" pitchFamily="66" charset="0"/>
              </a:rPr>
              <a:t>9. C – GEOMETRIJSKA TELESA V RAZLIČNIH JEZIKIH</a:t>
            </a:r>
            <a:endParaRPr lang="en-SI" sz="3200" b="1" dirty="0"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9FC34ACD-ACBA-4D3B-805D-9F8B668B9F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88537"/>
            <a:ext cx="4546220" cy="3409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EACF095-D0B5-4495-B84A-19FA0D60503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3883" y="563401"/>
            <a:ext cx="4338221" cy="32536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3144C677-53C3-4A63-9E20-97FAA288AF7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3291" y="2995903"/>
            <a:ext cx="5149462" cy="38620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20D80201-05FD-430C-920C-7B276D4891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814" b="25833"/>
          <a:stretch/>
        </p:blipFill>
        <p:spPr>
          <a:xfrm>
            <a:off x="731461" y="947368"/>
            <a:ext cx="5491579" cy="24857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A421EE9A-0CAC-4DE9-81A9-7720A22A153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027" b="28890"/>
          <a:stretch/>
        </p:blipFill>
        <p:spPr>
          <a:xfrm rot="20099014">
            <a:off x="7663512" y="3760332"/>
            <a:ext cx="4689072" cy="18316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543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1E211B37-AA73-433A-9695-56012B947E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159" y="2141537"/>
            <a:ext cx="7733681" cy="4351338"/>
          </a:xfrm>
          <a:prstGeom prst="rect">
            <a:avLst/>
          </a:prstGeom>
        </p:spPr>
      </p:pic>
      <p:sp>
        <p:nvSpPr>
          <p:cNvPr id="5" name="Naslov 1">
            <a:extLst>
              <a:ext uri="{FF2B5EF4-FFF2-40B4-BE49-F238E27FC236}">
                <a16:creationId xmlns:a16="http://schemas.microsoft.com/office/drawing/2014/main" id="{C49C3F1F-0088-4690-B7E7-5F1E232D8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6247"/>
            <a:ext cx="10515600" cy="1690688"/>
          </a:xfrm>
        </p:spPr>
        <p:txBody>
          <a:bodyPr>
            <a:normAutofit fontScale="90000"/>
          </a:bodyPr>
          <a:lstStyle/>
          <a:p>
            <a:pPr algn="ctr"/>
            <a:r>
              <a:rPr lang="sl-SI" sz="3200" b="1" dirty="0">
                <a:latin typeface="Castellar" panose="020A0402060406010301" pitchFamily="18" charset="0"/>
              </a:rPr>
              <a:t>PŠ TRBONJE – ITALIJA</a:t>
            </a:r>
            <a:br>
              <a:rPr lang="sl-SI" sz="3200" b="1" dirty="0">
                <a:latin typeface="Castellar" panose="020A0402060406010301" pitchFamily="18" charset="0"/>
              </a:rPr>
            </a:br>
            <a:r>
              <a:rPr lang="sl-SI" sz="3200" b="1" dirty="0">
                <a:latin typeface="Castellar" panose="020A0402060406010301" pitchFamily="18" charset="0"/>
              </a:rPr>
              <a:t/>
            </a:r>
            <a:br>
              <a:rPr lang="sl-SI" sz="3200" b="1" dirty="0">
                <a:latin typeface="Castellar" panose="020A0402060406010301" pitchFamily="18" charset="0"/>
              </a:rPr>
            </a:br>
            <a:r>
              <a:rPr lang="sl-SI" sz="2200" b="1" dirty="0">
                <a:solidFill>
                  <a:srgbClr val="FF0000"/>
                </a:solidFill>
                <a:latin typeface="Castellar" panose="020A0402060406010301" pitchFamily="18" charset="0"/>
              </a:rPr>
              <a:t>PELI IN PLESALI SMO</a:t>
            </a:r>
            <a:br>
              <a:rPr lang="sl-SI" sz="2200" b="1" dirty="0">
                <a:solidFill>
                  <a:srgbClr val="FF0000"/>
                </a:solidFill>
                <a:latin typeface="Castellar" panose="020A0402060406010301" pitchFamily="18" charset="0"/>
              </a:rPr>
            </a:br>
            <a:r>
              <a:rPr lang="sl-SI" sz="2200" b="1" dirty="0">
                <a:solidFill>
                  <a:srgbClr val="FF0000"/>
                </a:solidFill>
                <a:latin typeface="Castellar" panose="020A0402060406010301" pitchFamily="18" charset="0"/>
              </a:rPr>
              <a:t/>
            </a:r>
            <a:br>
              <a:rPr lang="sl-SI" sz="2200" b="1" dirty="0">
                <a:solidFill>
                  <a:srgbClr val="FF0000"/>
                </a:solidFill>
                <a:latin typeface="Castellar" panose="020A0402060406010301" pitchFamily="18" charset="0"/>
              </a:rPr>
            </a:br>
            <a:r>
              <a:rPr lang="sl-SI" sz="1600" b="1" dirty="0">
                <a:latin typeface="Castellar" panose="020A0402060406010301" pitchFamily="18" charset="0"/>
              </a:rPr>
              <a:t>oglej si video: </a:t>
            </a:r>
            <a:r>
              <a:rPr lang="sl-SI" sz="1300" b="1" dirty="0">
                <a:solidFill>
                  <a:srgbClr val="00B0F0"/>
                </a:solidFill>
                <a:latin typeface="Castellar" panose="020A0402060406010301" pitchFamily="18" charset="0"/>
                <a:hlinkClick r:id="rId3"/>
              </a:rPr>
              <a:t>https://www.youtube.com/watch?v=BSabq2A2o1M</a:t>
            </a:r>
            <a:r>
              <a:rPr lang="sl-SI" sz="1600" b="1" dirty="0">
                <a:solidFill>
                  <a:srgbClr val="00B0F0"/>
                </a:solidFill>
                <a:latin typeface="Castellar" panose="020A0402060406010301" pitchFamily="18" charset="0"/>
              </a:rPr>
              <a:t/>
            </a:r>
            <a:br>
              <a:rPr lang="sl-SI" sz="1600" b="1" dirty="0">
                <a:solidFill>
                  <a:srgbClr val="00B0F0"/>
                </a:solidFill>
                <a:latin typeface="Castellar" panose="020A0402060406010301" pitchFamily="18" charset="0"/>
              </a:rPr>
            </a:br>
            <a:endParaRPr lang="en-SI" sz="1600" b="1" dirty="0">
              <a:solidFill>
                <a:srgbClr val="00B0F0"/>
              </a:solidFill>
              <a:latin typeface="Castellar" panose="020A04020604060103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4605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0205D939-00C4-4F2E-9797-3170DD040D9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8EE4E44-1403-472B-8C01-D354CB8F5A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Slika 2" descr="Slika, ki vsebuje besede besedilo, oseba, miza&#10;&#10;Opis je samodejno ustvarjen">
            <a:extLst>
              <a:ext uri="{FF2B5EF4-FFF2-40B4-BE49-F238E27FC236}">
                <a16:creationId xmlns:a16="http://schemas.microsoft.com/office/drawing/2014/main" id="{87359157-31C0-48A0-BA29-8E0C606B40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375" r="1" b="23311"/>
          <a:stretch/>
        </p:blipFill>
        <p:spPr>
          <a:xfrm>
            <a:off x="6421035" y="643467"/>
            <a:ext cx="5129784" cy="5571066"/>
          </a:xfrm>
          <a:prstGeom prst="rect">
            <a:avLst/>
          </a:prstGeom>
        </p:spPr>
      </p:pic>
      <p:sp>
        <p:nvSpPr>
          <p:cNvPr id="16" name="Rectangle 11">
            <a:extLst>
              <a:ext uri="{FF2B5EF4-FFF2-40B4-BE49-F238E27FC236}">
                <a16:creationId xmlns:a16="http://schemas.microsoft.com/office/drawing/2014/main" id="{583CCE40-4C5F-42D3-86D9-7892AD1E98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Slika 1" descr="Slika, ki vsebuje besede oseba, notranji, rezina&#10;&#10;Opis je samodejno ustvarjen">
            <a:extLst>
              <a:ext uri="{FF2B5EF4-FFF2-40B4-BE49-F238E27FC236}">
                <a16:creationId xmlns:a16="http://schemas.microsoft.com/office/drawing/2014/main" id="{3F96A419-345D-496C-B8B0-C4547268CF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981" r="16512" b="2"/>
          <a:stretch/>
        </p:blipFill>
        <p:spPr>
          <a:xfrm>
            <a:off x="641180" y="643467"/>
            <a:ext cx="5129784" cy="5571066"/>
          </a:xfrm>
          <a:prstGeom prst="rect">
            <a:avLst/>
          </a:prstGeom>
        </p:spPr>
      </p:pic>
      <p:sp>
        <p:nvSpPr>
          <p:cNvPr id="6" name="PoljeZBesedilom 5">
            <a:extLst>
              <a:ext uri="{FF2B5EF4-FFF2-40B4-BE49-F238E27FC236}">
                <a16:creationId xmlns:a16="http://schemas.microsoft.com/office/drawing/2014/main" id="{5E3B1744-55B6-4448-A863-58250667414D}"/>
              </a:ext>
            </a:extLst>
          </p:cNvPr>
          <p:cNvSpPr txBox="1"/>
          <p:nvPr/>
        </p:nvSpPr>
        <p:spPr>
          <a:xfrm>
            <a:off x="3558726" y="27273"/>
            <a:ext cx="6042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4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Mi pa pico pečemo… </a:t>
            </a:r>
            <a:r>
              <a:rPr lang="sl-SI" sz="24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njam,njam</a:t>
            </a:r>
            <a:endParaRPr lang="en-SI" sz="24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76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4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2DC5DFCD-CA71-4A9A-A513-78E304EFE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b="1" dirty="0">
                <a:solidFill>
                  <a:srgbClr val="FFFFFF"/>
                </a:solidFill>
                <a:latin typeface="Castellar" panose="020A0402060406010301" pitchFamily="18" charset="0"/>
              </a:rPr>
              <a:t> </a:t>
            </a:r>
            <a:r>
              <a:rPr lang="en-US" sz="3600" b="1" kern="1200" dirty="0">
                <a:solidFill>
                  <a:srgbClr val="FFFFFF"/>
                </a:solidFill>
                <a:latin typeface="Castellar" panose="020A0402060406010301" pitchFamily="18" charset="0"/>
              </a:rPr>
              <a:t>PŠ OJSTRICA</a:t>
            </a:r>
            <a:endParaRPr lang="en-US" sz="3600" b="1" dirty="0">
              <a:solidFill>
                <a:srgbClr val="FFFFFF"/>
              </a:solidFill>
              <a:latin typeface="Castellar" panose="020A0402060406010301" pitchFamily="18" charset="0"/>
            </a:endParaRPr>
          </a:p>
        </p:txBody>
      </p:sp>
      <p:pic>
        <p:nvPicPr>
          <p:cNvPr id="6" name="Slika 5" descr="Slika, ki vsebuje besede besedilo, oseba&#10;&#10;Opis je samodejno ustvarjen">
            <a:extLst>
              <a:ext uri="{FF2B5EF4-FFF2-40B4-BE49-F238E27FC236}">
                <a16:creationId xmlns:a16="http://schemas.microsoft.com/office/drawing/2014/main" id="{C44D6468-D5E0-4DD5-875B-9F9470C26EB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026" y="807436"/>
            <a:ext cx="3997637" cy="2998227"/>
          </a:xfrm>
          <a:prstGeom prst="rect">
            <a:avLst/>
          </a:prstGeom>
        </p:spPr>
      </p:pic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6BF2C826-E495-4554-B2E9-B243A60687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20" r="11473"/>
          <a:stretch/>
        </p:blipFill>
        <p:spPr>
          <a:xfrm>
            <a:off x="4868515" y="307731"/>
            <a:ext cx="2467751" cy="3997637"/>
          </a:xfrm>
          <a:prstGeom prst="rect">
            <a:avLst/>
          </a:prstGeom>
        </p:spPr>
      </p:pic>
      <p:cxnSp>
        <p:nvCxnSpPr>
          <p:cNvPr id="11" name="Straight Connector 16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Slika 7" descr="Slika, ki vsebuje besede besedilo&#10;&#10;Opis je samodejno ustvarjen">
            <a:extLst>
              <a:ext uri="{FF2B5EF4-FFF2-40B4-BE49-F238E27FC236}">
                <a16:creationId xmlns:a16="http://schemas.microsoft.com/office/drawing/2014/main" id="{B8E5FAA6-A8FA-4E72-9706-5BDA5573D68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62864" y="829749"/>
            <a:ext cx="3997637" cy="2998227"/>
          </a:xfrm>
          <a:prstGeom prst="rect">
            <a:avLst/>
          </a:prstGeom>
        </p:spPr>
      </p:pic>
      <p:cxnSp>
        <p:nvCxnSpPr>
          <p:cNvPr id="14" name="Straight Connector 18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jeZBesedilom 11">
            <a:extLst>
              <a:ext uri="{FF2B5EF4-FFF2-40B4-BE49-F238E27FC236}">
                <a16:creationId xmlns:a16="http://schemas.microsoft.com/office/drawing/2014/main" id="{3807B060-2D3A-4993-BB39-9BF369B7E987}"/>
              </a:ext>
            </a:extLst>
          </p:cNvPr>
          <p:cNvSpPr txBox="1"/>
          <p:nvPr/>
        </p:nvSpPr>
        <p:spPr>
          <a:xfrm>
            <a:off x="3152775" y="589777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l-SI" sz="2400" b="1" dirty="0">
                <a:solidFill>
                  <a:srgbClr val="FFFFFF"/>
                </a:solidFill>
                <a:latin typeface="Castellar" panose="020A0402060406010301" pitchFamily="18" charset="0"/>
              </a:rPr>
              <a:t>1. TRIADA - NIZOZEMSKA</a:t>
            </a:r>
            <a:endParaRPr lang="en-SI" sz="2400" dirty="0"/>
          </a:p>
        </p:txBody>
      </p:sp>
    </p:spTree>
    <p:extLst>
      <p:ext uri="{BB962C8B-B14F-4D97-AF65-F5344CB8AC3E}">
        <p14:creationId xmlns:p14="http://schemas.microsoft.com/office/powerpoint/2010/main" val="25545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id="{765F4110-C0FC-4D61-ACD2-A7C950EAE9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0637C71A-81EF-4F66-8EDB-53D812453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3812954"/>
            <a:ext cx="6617729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Castellar" panose="020A0402060406010301" pitchFamily="18" charset="0"/>
              </a:rPr>
              <a:t>2. TRIADA</a:t>
            </a:r>
            <a:r>
              <a:rPr lang="sl-SI" sz="3600" b="1" dirty="0">
                <a:solidFill>
                  <a:schemeClr val="bg1"/>
                </a:solidFill>
                <a:latin typeface="Castellar" panose="020A0402060406010301" pitchFamily="18" charset="0"/>
              </a:rPr>
              <a:t>  - IRSKA</a:t>
            </a:r>
            <a:endParaRPr lang="en-US" sz="3600" b="1" kern="1200" dirty="0">
              <a:solidFill>
                <a:srgbClr val="FFFFFF"/>
              </a:solidFill>
              <a:latin typeface="Castellar" panose="020A0402060406010301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E871338-4160-4769-B96B-7855BA37A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1821" y="5550568"/>
            <a:ext cx="6465286" cy="60255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3200" b="1" kern="1200" dirty="0">
                <a:solidFill>
                  <a:schemeClr val="bg1"/>
                </a:solidFill>
                <a:latin typeface="Castellar" panose="020A0402060406010301" pitchFamily="18" charset="0"/>
              </a:rPr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94CBDB-A76C-499E-95AB-C0A049E315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Slika 4">
            <a:extLst>
              <a:ext uri="{FF2B5EF4-FFF2-40B4-BE49-F238E27FC236}">
                <a16:creationId xmlns:a16="http://schemas.microsoft.com/office/drawing/2014/main" id="{FD7C8838-39C9-4181-8DD6-767E5B3C8B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91" r="-2" b="7858"/>
          <a:stretch/>
        </p:blipFill>
        <p:spPr>
          <a:xfrm>
            <a:off x="317635" y="321733"/>
            <a:ext cx="4160452" cy="6214534"/>
          </a:xfrm>
          <a:prstGeom prst="rect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F531BC5B-CB32-4DAD-82E7-F6A46ABA0D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047" r="2" b="14523"/>
          <a:stretch/>
        </p:blipFill>
        <p:spPr>
          <a:xfrm>
            <a:off x="4654296" y="299363"/>
            <a:ext cx="7217085" cy="300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7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19299F2-06D2-46D4-AAFE-5C7673119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b="1" dirty="0">
                <a:solidFill>
                  <a:srgbClr val="FF0000"/>
                </a:solidFill>
                <a:latin typeface="Castellar" panose="020A0402060406010301" pitchFamily="18" charset="0"/>
              </a:rPr>
              <a:t>OŠ DRAVOGRAD</a:t>
            </a:r>
            <a:endParaRPr lang="en-SI" dirty="0"/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1F217D9E-A080-4242-B41E-070336EA9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l-SI" dirty="0">
                <a:solidFill>
                  <a:srgbClr val="0070C0"/>
                </a:solidFill>
              </a:rPr>
              <a:t>Učenci so pod mentorstvom razrednikov in so-razrednikov spoznavali evropske države, njihove jezike, kulturo, tradicijo, kulinariko, znamenitosti, športe, </a:t>
            </a:r>
            <a:r>
              <a:rPr lang="sl-SI">
                <a:solidFill>
                  <a:srgbClr val="0070C0"/>
                </a:solidFill>
              </a:rPr>
              <a:t>znanstvenike, rastlinski </a:t>
            </a:r>
            <a:r>
              <a:rPr lang="sl-SI" dirty="0">
                <a:solidFill>
                  <a:srgbClr val="0070C0"/>
                </a:solidFill>
              </a:rPr>
              <a:t>in živalski svet …</a:t>
            </a:r>
          </a:p>
          <a:p>
            <a:pPr marL="0" indent="0" algn="ctr">
              <a:buNone/>
            </a:pPr>
            <a:endParaRPr lang="sl-SI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sl-SI" dirty="0">
                <a:solidFill>
                  <a:srgbClr val="0070C0"/>
                </a:solidFill>
              </a:rPr>
              <a:t>Bili so zelo inovativni in ustvarjalni.</a:t>
            </a:r>
          </a:p>
          <a:p>
            <a:pPr marL="0" indent="0" algn="ctr">
              <a:buNone/>
            </a:pPr>
            <a:r>
              <a:rPr lang="sl-SI" dirty="0">
                <a:solidFill>
                  <a:srgbClr val="0070C0"/>
                </a:solidFill>
              </a:rPr>
              <a:t>Pri delu so uživali. Oglejte si njihovo delo.</a:t>
            </a:r>
          </a:p>
          <a:p>
            <a:pPr marL="0" indent="0" algn="ctr">
              <a:buNone/>
            </a:pPr>
            <a:endParaRPr lang="en-SI" dirty="0">
              <a:solidFill>
                <a:srgbClr val="0070C0"/>
              </a:solidFill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C125CE28-1958-4E08-B8FD-F5DA437795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6670" y="4713779"/>
            <a:ext cx="1328216" cy="132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01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4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DC33ED11-EBDD-4D6C-A41B-E7643181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b="1" dirty="0">
                <a:solidFill>
                  <a:srgbClr val="FFFFFF"/>
                </a:solidFill>
                <a:latin typeface="Castellar" panose="020A0402060406010301" pitchFamily="18" charset="0"/>
              </a:rPr>
              <a:t>3. TRIADA – GEOMETRIJSKA TELESA - </a:t>
            </a:r>
            <a:r>
              <a:rPr lang="sl-SI" sz="3200" b="1" dirty="0">
                <a:solidFill>
                  <a:srgbClr val="FFFFFF"/>
                </a:solidFill>
                <a:latin typeface="Castellar" panose="020A0402060406010301" pitchFamily="18" charset="0"/>
              </a:rPr>
              <a:t>MESTO</a:t>
            </a:r>
            <a:endParaRPr lang="en-US" sz="3200" b="1" dirty="0">
              <a:solidFill>
                <a:srgbClr val="FFFFFF"/>
              </a:solidFill>
              <a:latin typeface="Castellar" panose="020A0402060406010301" pitchFamily="18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75C72A73-E340-4546-AB66-E84A7CFC50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506" y="307731"/>
            <a:ext cx="2238676" cy="399763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59E799DC-3B37-4950-B205-90F174A934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5729" y="1019053"/>
            <a:ext cx="3433324" cy="2574993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Slika 4">
            <a:extLst>
              <a:ext uri="{FF2B5EF4-FFF2-40B4-BE49-F238E27FC236}">
                <a16:creationId xmlns:a16="http://schemas.microsoft.com/office/drawing/2014/main" id="{DA9DC013-9CB5-4469-92BA-432F8A00C4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2345" y="330045"/>
            <a:ext cx="2238676" cy="399763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34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3BAF07C-C39E-42EB-BB22-8D46691D97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3061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15">
            <a:extLst>
              <a:ext uri="{FF2B5EF4-FFF2-40B4-BE49-F238E27FC236}">
                <a16:creationId xmlns:a16="http://schemas.microsoft.com/office/drawing/2014/main" id="{D8E9CF54-0466-4261-9E62-0249E60E18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3E32106-E8B1-4F76-9EE6-58537738A3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32C2C46-A045-44FB-8A74-5EBD650C27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6A76F79C-6683-4940-BCF7-4BCCCEE406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FF4675A3-6D07-4B1F-9BFC-AEBEA1AD06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765E127A-B6B7-4B1D-B7BD-6C8C969D29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3BCA9D9E-C72C-4751-BFA9-10B85CACE3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080C708C-69BF-441B-AB75-C98160ED06D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3E79964E-F8F1-4763-8892-7BC3DAE306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FE09592A-FCC9-4AE5-BA0B-730C6F3BBE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6448994-820C-4BC1-ABF3-4579C6F99A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BB0D192-565A-42B9-B292-CC032D71A6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6D1CA09C-5F40-4E92-A7E9-D1FCEE5128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379F5AA5-2E14-4880-A5A6-07AEF2AD89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EF14BD32-D239-4DA3-98B3-7752073657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CF07B250-E5E4-4624-9BD7-8D513A67B7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BCC5D120-7C8C-4290-865C-4EE6E4F245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C24688C6-CAE5-4EF2-B2BA-A138DA0A24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6BD31099-7C13-4901-A04F-632B1CD846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679F5FF7-82B2-4033-8FBE-63170C9378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Naslov 1">
            <a:extLst>
              <a:ext uri="{FF2B5EF4-FFF2-40B4-BE49-F238E27FC236}">
                <a16:creationId xmlns:a16="http://schemas.microsoft.com/office/drawing/2014/main" id="{B06E8218-0D8E-4436-8229-7584D3ED8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3168" y="4697136"/>
            <a:ext cx="5109005" cy="177782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4000" b="1" kern="1200" dirty="0">
                <a:latin typeface="Cavolini" panose="03000502040302020204" pitchFamily="66" charset="0"/>
                <a:cs typeface="Cavolini" panose="03000502040302020204" pitchFamily="66" charset="0"/>
              </a:rPr>
              <a:t>PŠ ČRNEČE</a:t>
            </a:r>
            <a:r>
              <a:rPr lang="sl-SI" sz="4000" b="1" kern="1200" dirty="0">
                <a:latin typeface="Cavolini" panose="03000502040302020204" pitchFamily="66" charset="0"/>
                <a:cs typeface="Cavolini" panose="03000502040302020204" pitchFamily="66" charset="0"/>
              </a:rPr>
              <a:t/>
            </a:r>
            <a:br>
              <a:rPr lang="sl-SI" sz="4000" b="1" kern="1200" dirty="0">
                <a:latin typeface="Cavolini" panose="03000502040302020204" pitchFamily="66" charset="0"/>
                <a:cs typeface="Cavolini" panose="03000502040302020204" pitchFamily="66" charset="0"/>
              </a:rPr>
            </a:br>
            <a:r>
              <a:rPr lang="sl-SI" sz="4000" b="1" kern="1200" dirty="0">
                <a:latin typeface="Cavolini" panose="03000502040302020204" pitchFamily="66" charset="0"/>
                <a:cs typeface="Cavolini" panose="03000502040302020204" pitchFamily="66" charset="0"/>
              </a:rPr>
              <a:t/>
            </a:r>
            <a:br>
              <a:rPr lang="sl-SI" sz="4000" b="1" kern="1200" dirty="0">
                <a:latin typeface="Cavolini" panose="03000502040302020204" pitchFamily="66" charset="0"/>
                <a:cs typeface="Cavolini" panose="03000502040302020204" pitchFamily="66" charset="0"/>
              </a:rPr>
            </a:br>
            <a:r>
              <a:rPr lang="sl-SI" sz="4000" b="1" kern="1200" dirty="0">
                <a:latin typeface="Cavolini" panose="03000502040302020204" pitchFamily="66" charset="0"/>
                <a:cs typeface="Cavolini" panose="03000502040302020204" pitchFamily="66" charset="0"/>
              </a:rPr>
              <a:t>ŠVEDSKA</a:t>
            </a:r>
            <a:endParaRPr lang="en-US" sz="4000" b="1" kern="1200" dirty="0"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DC8C101E-079D-4624-B024-14D77C9895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07" r="24561" b="2"/>
          <a:stretch/>
        </p:blipFill>
        <p:spPr>
          <a:xfrm>
            <a:off x="20" y="10"/>
            <a:ext cx="5997616" cy="4306823"/>
          </a:xfrm>
          <a:custGeom>
            <a:avLst/>
            <a:gdLst/>
            <a:ahLst/>
            <a:cxnLst/>
            <a:rect l="l" t="t" r="r" b="b"/>
            <a:pathLst>
              <a:path w="5997636" h="4306833">
                <a:moveTo>
                  <a:pt x="0" y="0"/>
                </a:moveTo>
                <a:lnTo>
                  <a:pt x="5997636" y="0"/>
                </a:lnTo>
                <a:lnTo>
                  <a:pt x="5997636" y="4302053"/>
                </a:lnTo>
                <a:lnTo>
                  <a:pt x="5313331" y="4306748"/>
                </a:lnTo>
                <a:cubicBezTo>
                  <a:pt x="3800480" y="4309129"/>
                  <a:pt x="2093145" y="4262282"/>
                  <a:pt x="400746" y="4118385"/>
                </a:cubicBezTo>
                <a:lnTo>
                  <a:pt x="0" y="4081409"/>
                </a:lnTo>
                <a:lnTo>
                  <a:pt x="0" y="2982070"/>
                </a:lnTo>
                <a:lnTo>
                  <a:pt x="0" y="2789945"/>
                </a:lnTo>
                <a:close/>
              </a:path>
            </a:pathLst>
          </a:cu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782D66B3-27F2-494F-9C83-AA4E32ECFA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380" r="18364"/>
          <a:stretch/>
        </p:blipFill>
        <p:spPr>
          <a:xfrm>
            <a:off x="6176435" y="10"/>
            <a:ext cx="6015565" cy="4299555"/>
          </a:xfrm>
          <a:custGeom>
            <a:avLst/>
            <a:gdLst/>
            <a:ahLst/>
            <a:cxnLst/>
            <a:rect l="l" t="t" r="r" b="b"/>
            <a:pathLst>
              <a:path w="6015565" h="4299565">
                <a:moveTo>
                  <a:pt x="0" y="0"/>
                </a:moveTo>
                <a:lnTo>
                  <a:pt x="6015565" y="0"/>
                </a:lnTo>
                <a:lnTo>
                  <a:pt x="6015565" y="2789945"/>
                </a:lnTo>
                <a:lnTo>
                  <a:pt x="6015565" y="2982070"/>
                </a:lnTo>
                <a:lnTo>
                  <a:pt x="6015565" y="3957888"/>
                </a:lnTo>
                <a:lnTo>
                  <a:pt x="5937368" y="3966171"/>
                </a:lnTo>
                <a:cubicBezTo>
                  <a:pt x="3963073" y="4164120"/>
                  <a:pt x="2060717" y="4257123"/>
                  <a:pt x="577162" y="4289728"/>
                </a:cubicBezTo>
                <a:lnTo>
                  <a:pt x="0" y="429956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64708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93302938-B7F8-4786-860B-33378264ED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98" r="1" b="20639"/>
          <a:stretch/>
        </p:blipFill>
        <p:spPr>
          <a:xfrm>
            <a:off x="838199" y="557188"/>
            <a:ext cx="4181917" cy="57502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5CB65A3D-DDF7-4461-A0CA-5FD03B702C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37" t="8030" r="3" b="6252"/>
          <a:stretch/>
        </p:blipFill>
        <p:spPr>
          <a:xfrm rot="5400000">
            <a:off x="6822340" y="-693026"/>
            <a:ext cx="2785948" cy="52863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C983A176-7F69-4211-BAB2-875BFBD586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16" r="4637" b="1605"/>
          <a:stretch/>
        </p:blipFill>
        <p:spPr>
          <a:xfrm>
            <a:off x="5186775" y="3514851"/>
            <a:ext cx="6699652" cy="3181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77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značba mesta vsebine 3" descr="Slika, ki vsebuje besede besedilo, notranji, otrok, oseba&#10;&#10;Opis je samodejno ustvarjen">
            <a:extLst>
              <a:ext uri="{FF2B5EF4-FFF2-40B4-BE49-F238E27FC236}">
                <a16:creationId xmlns:a16="http://schemas.microsoft.com/office/drawing/2014/main" id="{6B667FED-BF4B-4542-A563-C4B7F43305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01" b="18000"/>
          <a:stretch/>
        </p:blipFill>
        <p:spPr>
          <a:xfrm>
            <a:off x="20" y="10"/>
            <a:ext cx="6095980" cy="3428990"/>
          </a:xfrm>
          <a:prstGeom prst="rect">
            <a:avLst/>
          </a:prstGeom>
        </p:spPr>
      </p:pic>
      <p:pic>
        <p:nvPicPr>
          <p:cNvPr id="7" name="Slika 6" descr="Slika, ki vsebuje besede tla&#10;&#10;Opis je samodejno ustvarjen">
            <a:extLst>
              <a:ext uri="{FF2B5EF4-FFF2-40B4-BE49-F238E27FC236}">
                <a16:creationId xmlns:a16="http://schemas.microsoft.com/office/drawing/2014/main" id="{0673C990-2BCE-4D22-A65D-A9C69BDE13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15" b="16985"/>
          <a:stretch/>
        </p:blipFill>
        <p:spPr>
          <a:xfrm>
            <a:off x="6096000" y="10"/>
            <a:ext cx="6096000" cy="3428990"/>
          </a:xfrm>
          <a:prstGeom prst="rect">
            <a:avLst/>
          </a:prstGeom>
        </p:spPr>
      </p:pic>
      <p:pic>
        <p:nvPicPr>
          <p:cNvPr id="8" name="Slika 7" descr="Slika, ki vsebuje besede besedilo&#10;&#10;Opis je samodejno ustvarjen">
            <a:extLst>
              <a:ext uri="{FF2B5EF4-FFF2-40B4-BE49-F238E27FC236}">
                <a16:creationId xmlns:a16="http://schemas.microsoft.com/office/drawing/2014/main" id="{36FB9B31-4B35-4568-9BA0-7289CC7C90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499" b="12501"/>
          <a:stretch/>
        </p:blipFill>
        <p:spPr>
          <a:xfrm>
            <a:off x="20" y="3429000"/>
            <a:ext cx="6095980" cy="3429000"/>
          </a:xfrm>
          <a:prstGeom prst="rect">
            <a:avLst/>
          </a:prstGeom>
        </p:spPr>
      </p:pic>
      <p:pic>
        <p:nvPicPr>
          <p:cNvPr id="5" name="Slika 4" descr="Slika, ki vsebuje besede besedilo, notranji, oseba&#10;&#10;Opis je samodejno ustvarjen">
            <a:extLst>
              <a:ext uri="{FF2B5EF4-FFF2-40B4-BE49-F238E27FC236}">
                <a16:creationId xmlns:a16="http://schemas.microsoft.com/office/drawing/2014/main" id="{27281EA7-C542-4F95-BFD6-3A7F8ACC7C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000"/>
          <a:stretch/>
        </p:blipFill>
        <p:spPr>
          <a:xfrm>
            <a:off x="6096000" y="3429000"/>
            <a:ext cx="6096000" cy="3429000"/>
          </a:xfrm>
          <a:prstGeom prst="rect">
            <a:avLst/>
          </a:prstGeom>
        </p:spPr>
      </p:pic>
      <p:sp>
        <p:nvSpPr>
          <p:cNvPr id="61" name="Rectangle 46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ame 48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BE8ACEDE-EABA-4256-A68C-909D9C71C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9517" y="3183252"/>
            <a:ext cx="3234306" cy="1420700"/>
          </a:xfrm>
          <a:noFill/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buNone/>
            </a:pPr>
            <a:r>
              <a:rPr lang="sl-SI" sz="2400" b="1" kern="120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1. IN 3.</a:t>
            </a:r>
            <a:r>
              <a:rPr lang="sl-SI" sz="2400" b="1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RAZRED</a:t>
            </a:r>
            <a:r>
              <a:rPr lang="en-US" sz="2400" b="1" kern="120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endParaRPr lang="sl-SI" sz="2400" b="1" kern="1200">
              <a:solidFill>
                <a:srgbClr val="FF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marL="0" indent="0" algn="ctr">
              <a:buNone/>
            </a:pPr>
            <a:r>
              <a:rPr lang="en-US" sz="1200" b="1" kern="120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endParaRPr lang="sl-SI" sz="1200" b="1" kern="1200">
              <a:solidFill>
                <a:srgbClr val="FF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marL="0" indent="0" algn="ctr">
              <a:buNone/>
            </a:pPr>
            <a:r>
              <a:rPr lang="en-US" sz="2400" b="1" kern="120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AVSTRIJA</a:t>
            </a:r>
            <a:endParaRPr lang="en-US" sz="2400" b="1" kern="1200" dirty="0">
              <a:solidFill>
                <a:srgbClr val="FF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E9A2A82B-49A7-4D45-890C-500D56E37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858" y="2219468"/>
            <a:ext cx="3618284" cy="874418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kern="1200">
                <a:solidFill>
                  <a:srgbClr val="080808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PŠ LIBELI</a:t>
            </a:r>
            <a:r>
              <a:rPr lang="sl-SI" sz="3600" b="1" kern="1200">
                <a:solidFill>
                  <a:srgbClr val="080808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ČE</a:t>
            </a:r>
            <a:endParaRPr lang="en-US" sz="2800" kern="1200" dirty="0">
              <a:solidFill>
                <a:srgbClr val="080808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25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74C6CD7-ABB8-41FF-89A2-5C9E6CC22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b="1" kern="1200" dirty="0">
                <a:solidFill>
                  <a:schemeClr val="tx1"/>
                </a:solidFill>
                <a:latin typeface="Castellar" panose="020A0402060406010301" pitchFamily="18" charset="0"/>
              </a:rPr>
              <a:t>2. RAZRED - AVSTRIJA</a:t>
            </a:r>
          </a:p>
        </p:txBody>
      </p:sp>
      <p:pic>
        <p:nvPicPr>
          <p:cNvPr id="5" name="Označba mesta vsebine 4" descr="Slika, ki vsebuje besede besedilo, ovojnica, nepremičen&#10;&#10;Opis je samodejno ustvarjen">
            <a:extLst>
              <a:ext uri="{FF2B5EF4-FFF2-40B4-BE49-F238E27FC236}">
                <a16:creationId xmlns:a16="http://schemas.microsoft.com/office/drawing/2014/main" id="{78D92B06-D3CB-4D22-A3D6-46265E3D7C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3" r="10160" b="-2"/>
          <a:stretch/>
        </p:blipFill>
        <p:spPr>
          <a:xfrm>
            <a:off x="20" y="10"/>
            <a:ext cx="4059916" cy="4242806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48E5DF6B-DF0F-4733-BC78-8978244D62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60" r="-4" b="-4"/>
          <a:stretch/>
        </p:blipFill>
        <p:spPr>
          <a:xfrm>
            <a:off x="4090482" y="-1"/>
            <a:ext cx="4062918" cy="4242816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C1C7C959-78FE-4E2F-AD9A-1454F9D84BF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5" t="9611" r="5102" b="12533"/>
          <a:stretch/>
        </p:blipFill>
        <p:spPr>
          <a:xfrm>
            <a:off x="8345010" y="10"/>
            <a:ext cx="3639843" cy="4242806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00968E-0A99-46C4-A9B2-6A63AC66F4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2" y="4242136"/>
            <a:ext cx="12192002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27B73E-D784-4780-AA33-DCDFE7DA16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919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BAD6A72-88E8-42F7-88B9-CAF744536B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5838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386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9EF785B7-AD79-42F6-86F3-096FF6C7AC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68"/>
          <a:stretch/>
        </p:blipFill>
        <p:spPr>
          <a:xfrm>
            <a:off x="1460597" y="10"/>
            <a:ext cx="8397778" cy="6212176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sp>
        <p:nvSpPr>
          <p:cNvPr id="5" name="PoljeZBesedilom 4">
            <a:extLst>
              <a:ext uri="{FF2B5EF4-FFF2-40B4-BE49-F238E27FC236}">
                <a16:creationId xmlns:a16="http://schemas.microsoft.com/office/drawing/2014/main" id="{1543AEFF-CA0E-4440-86A3-C0842BED8BF1}"/>
              </a:ext>
            </a:extLst>
          </p:cNvPr>
          <p:cNvSpPr txBox="1"/>
          <p:nvPr/>
        </p:nvSpPr>
        <p:spPr>
          <a:xfrm>
            <a:off x="2552699" y="6273225"/>
            <a:ext cx="6467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>
                <a:latin typeface="Castellar" panose="020A0402060406010301" pitchFamily="18" charset="0"/>
              </a:rPr>
              <a:t>4. In 5. razred - </a:t>
            </a:r>
            <a:r>
              <a:rPr lang="sl-SI" sz="3200" dirty="0" err="1">
                <a:latin typeface="Castellar" panose="020A0402060406010301" pitchFamily="18" charset="0"/>
              </a:rPr>
              <a:t>avstrija</a:t>
            </a:r>
            <a:endParaRPr lang="en-SI" sz="3200" dirty="0">
              <a:latin typeface="Castellar" panose="020A04020604060103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83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96EC48C-32C7-4FA0-857C-2D61BBB4D9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463" y="1559986"/>
            <a:ext cx="5485164" cy="409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79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1A9961-0E86-4B83-9190-8CF3EDBEB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067"/>
            <a:ext cx="10515600" cy="880199"/>
          </a:xfrm>
        </p:spPr>
        <p:txBody>
          <a:bodyPr>
            <a:normAutofit fontScale="90000"/>
          </a:bodyPr>
          <a:lstStyle/>
          <a:p>
            <a:pPr algn="ctr"/>
            <a:r>
              <a:rPr lang="sl-SI" b="1" dirty="0">
                <a:solidFill>
                  <a:srgbClr val="002060"/>
                </a:solidFill>
                <a:latin typeface="Castellar" panose="020A0402060406010301" pitchFamily="18" charset="0"/>
              </a:rPr>
              <a:t/>
            </a:r>
            <a:br>
              <a:rPr lang="sl-SI" b="1" dirty="0">
                <a:solidFill>
                  <a:srgbClr val="002060"/>
                </a:solidFill>
                <a:latin typeface="Castellar" panose="020A0402060406010301" pitchFamily="18" charset="0"/>
              </a:rPr>
            </a:br>
            <a:r>
              <a:rPr lang="sl-SI" b="1" dirty="0">
                <a:solidFill>
                  <a:srgbClr val="002060"/>
                </a:solidFill>
                <a:latin typeface="Castellar" panose="020A0402060406010301" pitchFamily="18" charset="0"/>
              </a:rPr>
              <a:t/>
            </a:r>
            <a:br>
              <a:rPr lang="sl-SI" b="1" dirty="0">
                <a:solidFill>
                  <a:srgbClr val="002060"/>
                </a:solidFill>
                <a:latin typeface="Castellar" panose="020A0402060406010301" pitchFamily="18" charset="0"/>
              </a:rPr>
            </a:br>
            <a:r>
              <a:rPr lang="sl-SI" sz="2700" b="1" dirty="0">
                <a:solidFill>
                  <a:srgbClr val="00B050"/>
                </a:solidFill>
                <a:latin typeface="Castellar" panose="020A0402060406010301" pitchFamily="18" charset="0"/>
              </a:rPr>
              <a:t>1. a – MADŽARSKA</a:t>
            </a:r>
            <a:r>
              <a:rPr lang="sl-SI" sz="3100" b="1" dirty="0">
                <a:solidFill>
                  <a:srgbClr val="002060"/>
                </a:solidFill>
                <a:latin typeface="Castellar" panose="020A0402060406010301" pitchFamily="18" charset="0"/>
              </a:rPr>
              <a:t/>
            </a:r>
            <a:br>
              <a:rPr lang="sl-SI" sz="3100" b="1" dirty="0">
                <a:solidFill>
                  <a:srgbClr val="002060"/>
                </a:solidFill>
                <a:latin typeface="Castellar" panose="020A0402060406010301" pitchFamily="18" charset="0"/>
              </a:rPr>
            </a:br>
            <a:r>
              <a:rPr lang="sl-SI" sz="1800" b="1" dirty="0">
                <a:solidFill>
                  <a:srgbClr val="FF0000"/>
                </a:solidFill>
                <a:latin typeface="+mn-lt"/>
              </a:rPr>
              <a:t>OGLEJ SI </a:t>
            </a:r>
            <a:r>
              <a:rPr lang="sl-SI" sz="1800" b="1" dirty="0">
                <a:solidFill>
                  <a:srgbClr val="FF0000"/>
                </a:solidFill>
                <a:latin typeface="Castellar" panose="020A0402060406010301" pitchFamily="18" charset="0"/>
              </a:rPr>
              <a:t>VIDEO </a:t>
            </a:r>
            <a:r>
              <a:rPr lang="sl-SI" sz="3100" b="1" dirty="0">
                <a:solidFill>
                  <a:srgbClr val="002060"/>
                </a:solidFill>
                <a:latin typeface="Castellar" panose="020A0402060406010301" pitchFamily="18" charset="0"/>
              </a:rPr>
              <a:t>- </a:t>
            </a:r>
            <a:r>
              <a:rPr lang="sl-SI" sz="18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Tako smo plesali čardaš: </a:t>
            </a:r>
            <a:r>
              <a:rPr lang="sl-SI" sz="1300" b="1" dirty="0">
                <a:solidFill>
                  <a:srgbClr val="002060"/>
                </a:solidFill>
                <a:latin typeface="Castellar" panose="020A0402060406010301" pitchFamily="18" charset="0"/>
                <a:hlinkClick r:id="rId2"/>
              </a:rPr>
              <a:t>https://www.youtube.com/watch?v=YOshgM2dPw4</a:t>
            </a:r>
            <a:r>
              <a:rPr lang="sl-SI" sz="1200" b="1" dirty="0">
                <a:solidFill>
                  <a:srgbClr val="002060"/>
                </a:solidFill>
                <a:latin typeface="Castellar" panose="020A0402060406010301" pitchFamily="18" charset="0"/>
              </a:rPr>
              <a:t/>
            </a:r>
            <a:br>
              <a:rPr lang="sl-SI" sz="1200" b="1" dirty="0">
                <a:solidFill>
                  <a:srgbClr val="002060"/>
                </a:solidFill>
                <a:latin typeface="Castellar" panose="020A0402060406010301" pitchFamily="18" charset="0"/>
              </a:rPr>
            </a:br>
            <a:r>
              <a:rPr lang="sl-SI" sz="1200" b="1" dirty="0">
                <a:solidFill>
                  <a:srgbClr val="002060"/>
                </a:solidFill>
                <a:latin typeface="Castellar" panose="020A0402060406010301" pitchFamily="18" charset="0"/>
              </a:rPr>
              <a:t/>
            </a:r>
            <a:br>
              <a:rPr lang="sl-SI" sz="1200" b="1" dirty="0">
                <a:solidFill>
                  <a:srgbClr val="002060"/>
                </a:solidFill>
                <a:latin typeface="Castellar" panose="020A0402060406010301" pitchFamily="18" charset="0"/>
              </a:rPr>
            </a:br>
            <a:r>
              <a:rPr lang="sl-SI" sz="1300" b="1" dirty="0">
                <a:solidFill>
                  <a:srgbClr val="FF0000"/>
                </a:solidFill>
                <a:latin typeface="+mn-lt"/>
              </a:rPr>
              <a:t/>
            </a:r>
            <a:br>
              <a:rPr lang="sl-SI" sz="1300" b="1" dirty="0">
                <a:solidFill>
                  <a:srgbClr val="FF0000"/>
                </a:solidFill>
                <a:latin typeface="+mn-lt"/>
              </a:rPr>
            </a:br>
            <a:r>
              <a:rPr lang="sl-SI" sz="1300" b="1" dirty="0">
                <a:solidFill>
                  <a:srgbClr val="002060"/>
                </a:solidFill>
                <a:latin typeface="+mn-lt"/>
              </a:rPr>
              <a:t/>
            </a:r>
            <a:br>
              <a:rPr lang="sl-SI" sz="1300" b="1" dirty="0">
                <a:solidFill>
                  <a:srgbClr val="002060"/>
                </a:solidFill>
                <a:latin typeface="+mn-lt"/>
              </a:rPr>
            </a:br>
            <a:r>
              <a:rPr lang="sl-SI" sz="3100" b="1" dirty="0">
                <a:solidFill>
                  <a:srgbClr val="002060"/>
                </a:solidFill>
                <a:latin typeface="Castellar" panose="020A0402060406010301" pitchFamily="18" charset="0"/>
              </a:rPr>
              <a:t> </a:t>
            </a:r>
            <a:r>
              <a:rPr lang="sl-SI" sz="1300" b="1" dirty="0">
                <a:solidFill>
                  <a:srgbClr val="002060"/>
                </a:solidFill>
                <a:latin typeface="Castellar" panose="020A0402060406010301" pitchFamily="18" charset="0"/>
              </a:rPr>
              <a:t/>
            </a:r>
            <a:br>
              <a:rPr lang="sl-SI" sz="1300" b="1" dirty="0">
                <a:solidFill>
                  <a:srgbClr val="002060"/>
                </a:solidFill>
                <a:latin typeface="Castellar" panose="020A0402060406010301" pitchFamily="18" charset="0"/>
              </a:rPr>
            </a:br>
            <a:endParaRPr lang="en-SI" sz="1300" dirty="0">
              <a:solidFill>
                <a:srgbClr val="FF0000"/>
              </a:solidFill>
              <a:latin typeface="Castellar" panose="020A0402060406010301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30071959-CDBF-4A6A-9ACB-7B4F96354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5380"/>
            <a:ext cx="10515600" cy="4351338"/>
          </a:xfrm>
        </p:spPr>
        <p:txBody>
          <a:bodyPr/>
          <a:lstStyle/>
          <a:p>
            <a:endParaRPr lang="sl-SI" dirty="0"/>
          </a:p>
          <a:p>
            <a:endParaRPr lang="en-SI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267F9525-A7EA-45AF-BE70-B8529C4749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545" y="1068397"/>
            <a:ext cx="2535545" cy="3380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7787CDE6-0EBB-47BB-B361-B6A347A968D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38" y="3991432"/>
            <a:ext cx="3721100" cy="2790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4D6AD948-9B53-416D-A700-E816EE9DB47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8840" y="928117"/>
            <a:ext cx="2610817" cy="3481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8AE6BB9A-DD49-4623-8A1D-79F6F9DB56E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90" y="947957"/>
            <a:ext cx="3883148" cy="2912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8E70CDD8-943D-4AE5-BEF3-949BA48ED97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34" y="4572656"/>
            <a:ext cx="2906096" cy="2179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55122AB7-8499-42F0-85EB-8CFA043CE1B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4698" y="4478456"/>
            <a:ext cx="3099102" cy="2324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716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C043848-4A68-42AE-8CA4-0A9FE4890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3360"/>
          </a:xfrm>
        </p:spPr>
        <p:txBody>
          <a:bodyPr>
            <a:normAutofit/>
          </a:bodyPr>
          <a:lstStyle/>
          <a:p>
            <a:pPr algn="ctr"/>
            <a:r>
              <a:rPr lang="sl-SI" sz="3200" b="1" dirty="0">
                <a:latin typeface="Castellar" panose="020A0402060406010301" pitchFamily="18" charset="0"/>
              </a:rPr>
              <a:t>1. B - FRANCIJA</a:t>
            </a:r>
            <a:endParaRPr lang="en-SI" sz="3200" b="1" dirty="0">
              <a:latin typeface="Castellar" panose="020A0402060406010301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1A2F1CAC-3F41-4521-BC59-9C06E57DE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9" y="1198486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sl-SI" dirty="0"/>
          </a:p>
          <a:p>
            <a:endParaRPr lang="en-SI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A1BD089F-28E0-4143-9994-4C740E05BD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4" y="1198486"/>
            <a:ext cx="6265664" cy="3365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424CA79C-6644-49D0-A452-4E644F56C4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95" t="12705" r="3242" b="11052"/>
          <a:stretch/>
        </p:blipFill>
        <p:spPr>
          <a:xfrm>
            <a:off x="252315" y="4728092"/>
            <a:ext cx="6704104" cy="1472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7F17E268-A93E-4A9F-B319-A99948BFEFC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970" y="2031846"/>
            <a:ext cx="3166675" cy="4222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0BE01CD2-EE62-4E38-B72B-3148987F584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7732" y="288038"/>
            <a:ext cx="2450444" cy="32672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785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B6F24CE-E3B5-4595-A796-75E99BAE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4584"/>
          </a:xfrm>
        </p:spPr>
        <p:txBody>
          <a:bodyPr>
            <a:normAutofit/>
          </a:bodyPr>
          <a:lstStyle/>
          <a:p>
            <a:pPr algn="ctr"/>
            <a:r>
              <a:rPr lang="sl-SI" sz="3200" b="1" dirty="0">
                <a:latin typeface="Castellar" panose="020A0402060406010301" pitchFamily="18" charset="0"/>
              </a:rPr>
              <a:t>2. A - ITALIJA</a:t>
            </a:r>
            <a:endParaRPr lang="en-SI" sz="3200" b="1" dirty="0">
              <a:latin typeface="Castellar" panose="020A0402060406010301" pitchFamily="18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CD7041D1-75DC-4060-8704-CED3FCE312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78" t="13131" r="13990" b="9137"/>
          <a:stretch/>
        </p:blipFill>
        <p:spPr>
          <a:xfrm>
            <a:off x="421596" y="1109710"/>
            <a:ext cx="4509857" cy="3382393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74CF0BEF-A1B8-4A8F-85D0-3AB29B71146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8044" y="861494"/>
            <a:ext cx="4213931" cy="3160449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D68EDF3A-CB36-4C2D-884E-0136649D2D0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019" b="13273"/>
          <a:stretch/>
        </p:blipFill>
        <p:spPr>
          <a:xfrm>
            <a:off x="4240241" y="4021943"/>
            <a:ext cx="4844343" cy="283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62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2EF51CC-CDE9-4FEB-B7F8-704A726C4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065"/>
            <a:ext cx="10515600" cy="10275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l-SI" sz="3200" b="1" dirty="0">
                <a:latin typeface="Castellar" panose="020A0402060406010301" pitchFamily="18" charset="0"/>
              </a:rPr>
              <a:t/>
            </a:r>
            <a:br>
              <a:rPr lang="sl-SI" sz="3200" b="1" dirty="0">
                <a:latin typeface="Castellar" panose="020A0402060406010301" pitchFamily="18" charset="0"/>
              </a:rPr>
            </a:br>
            <a:r>
              <a:rPr lang="sl-SI" sz="3200" b="1" dirty="0">
                <a:latin typeface="Castellar" panose="020A0402060406010301" pitchFamily="18" charset="0"/>
              </a:rPr>
              <a:t>2. B – PORTUGALSKA</a:t>
            </a:r>
            <a:br>
              <a:rPr lang="sl-SI" sz="3200" b="1" dirty="0">
                <a:latin typeface="Castellar" panose="020A0402060406010301" pitchFamily="18" charset="0"/>
              </a:rPr>
            </a:br>
            <a:r>
              <a:rPr lang="sl-SI" sz="1800" b="1" dirty="0">
                <a:solidFill>
                  <a:srgbClr val="FF0000"/>
                </a:solidFill>
                <a:latin typeface="Castellar" panose="020A0402060406010301" pitchFamily="18" charset="0"/>
              </a:rPr>
              <a:t>OGLEJ SI VIDEO</a:t>
            </a:r>
            <a:r>
              <a:rPr lang="sl-SI" sz="2000" b="1" dirty="0">
                <a:solidFill>
                  <a:srgbClr val="FF0000"/>
                </a:solidFill>
                <a:latin typeface="Castellar" panose="020A0402060406010301" pitchFamily="18" charset="0"/>
              </a:rPr>
              <a:t>: </a:t>
            </a:r>
            <a:r>
              <a:rPr lang="en-SI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https://youtu.be/p0XBBm_MYE0</a:t>
            </a:r>
            <a:r>
              <a:rPr lang="sl-SI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sl-SI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SI" sz="3200" b="1" dirty="0">
              <a:latin typeface="Castellar" panose="020A0402060406010301" pitchFamily="18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899646A8-2858-41EC-81F1-59FC96205C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29" b="33008"/>
          <a:stretch/>
        </p:blipFill>
        <p:spPr>
          <a:xfrm>
            <a:off x="2219417" y="2204951"/>
            <a:ext cx="8416032" cy="41130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16444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14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BCFFB8D3-F498-4414-82E5-8BE883B96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Castellar" panose="020A0402060406010301" pitchFamily="18" charset="0"/>
              </a:rPr>
              <a:t>3. A – NIZOZEMSKA – </a:t>
            </a:r>
            <a:r>
              <a:rPr lang="en-US" sz="3600" b="1" dirty="0" err="1">
                <a:solidFill>
                  <a:srgbClr val="FFFFFF"/>
                </a:solidFill>
                <a:latin typeface="Castellar" panose="020A0402060406010301" pitchFamily="18" charset="0"/>
              </a:rPr>
              <a:t>mlini</a:t>
            </a:r>
            <a:r>
              <a:rPr lang="en-US" sz="3600" b="1" dirty="0">
                <a:solidFill>
                  <a:srgbClr val="FFFFFF"/>
                </a:solidFill>
                <a:latin typeface="Castellar" panose="020A0402060406010301" pitchFamily="18" charset="0"/>
              </a:rPr>
              <a:t> </a:t>
            </a:r>
            <a:r>
              <a:rPr lang="en-US" sz="3600" b="1" dirty="0" err="1">
                <a:solidFill>
                  <a:srgbClr val="FFFFFF"/>
                </a:solidFill>
                <a:latin typeface="Castellar" panose="020A0402060406010301" pitchFamily="18" charset="0"/>
              </a:rPr>
              <a:t>na</a:t>
            </a:r>
            <a:r>
              <a:rPr lang="en-US" sz="3600" b="1" dirty="0">
                <a:solidFill>
                  <a:srgbClr val="FFFFFF"/>
                </a:solidFill>
                <a:latin typeface="Castellar" panose="020A0402060406010301" pitchFamily="18" charset="0"/>
              </a:rPr>
              <a:t> </a:t>
            </a:r>
            <a:r>
              <a:rPr lang="en-US" sz="3600" b="1" dirty="0" err="1">
                <a:solidFill>
                  <a:srgbClr val="FFFFFF"/>
                </a:solidFill>
                <a:latin typeface="Castellar" panose="020A0402060406010301" pitchFamily="18" charset="0"/>
              </a:rPr>
              <a:t>veter</a:t>
            </a:r>
            <a:endParaRPr lang="en-US" sz="3600" b="1" dirty="0">
              <a:solidFill>
                <a:srgbClr val="FFFFFF"/>
              </a:solidFill>
              <a:latin typeface="Castellar" panose="020A0402060406010301" pitchFamily="18" charset="0"/>
            </a:endParaRP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5850F22F-4013-4958-A3A0-3CF6B0DBBEE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28" y="307731"/>
            <a:ext cx="2988233" cy="3997637"/>
          </a:xfrm>
          <a:prstGeom prst="rect">
            <a:avLst/>
          </a:prstGeom>
        </p:spPr>
      </p:pic>
      <p:pic>
        <p:nvPicPr>
          <p:cNvPr id="7" name="Označba mesta vsebine 6">
            <a:extLst>
              <a:ext uri="{FF2B5EF4-FFF2-40B4-BE49-F238E27FC236}">
                <a16:creationId xmlns:a16="http://schemas.microsoft.com/office/drawing/2014/main" id="{5E97FF66-6F13-4553-B395-171C971630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5729" y="1023345"/>
            <a:ext cx="3433324" cy="2566409"/>
          </a:xfrm>
          <a:prstGeom prst="rect">
            <a:avLst/>
          </a:prstGeom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Slika 9">
            <a:extLst>
              <a:ext uri="{FF2B5EF4-FFF2-40B4-BE49-F238E27FC236}">
                <a16:creationId xmlns:a16="http://schemas.microsoft.com/office/drawing/2014/main" id="{5F921FF1-45DF-420B-8ECD-4E907C5BFE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360" b="1"/>
          <a:stretch/>
        </p:blipFill>
        <p:spPr>
          <a:xfrm>
            <a:off x="8449725" y="779766"/>
            <a:ext cx="3423916" cy="3098196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34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60E57-B53A-4B7B-BA62-76D995CA5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7951"/>
          </a:xfrm>
        </p:spPr>
        <p:txBody>
          <a:bodyPr>
            <a:normAutofit/>
          </a:bodyPr>
          <a:lstStyle/>
          <a:p>
            <a:pPr algn="ctr"/>
            <a:r>
              <a:rPr lang="sl-SI" sz="3600" b="1" dirty="0">
                <a:latin typeface="Cavolini" panose="03000502040302020204" pitchFamily="66" charset="0"/>
                <a:cs typeface="Cavolini" panose="03000502040302020204" pitchFamily="66" charset="0"/>
              </a:rPr>
              <a:t>3. B - ČEŠKA</a:t>
            </a:r>
            <a:endParaRPr lang="en-SI" sz="3600" b="1" dirty="0"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64DD632B-D213-4549-B927-7D95B6D43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73" y="1330325"/>
            <a:ext cx="3263503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A5DA7469-F538-4611-B4E6-732BD7EE336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0689" y="1330325"/>
            <a:ext cx="3357563" cy="447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038EAA64-742B-4E3C-A35A-47E66EF8D90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680" y="1330325"/>
            <a:ext cx="3357563" cy="447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922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332</Words>
  <Application>Microsoft Office PowerPoint</Application>
  <PresentationFormat>Širokozaslonsko</PresentationFormat>
  <Paragraphs>43</Paragraphs>
  <Slides>36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Castellar</vt:lpstr>
      <vt:lpstr>Cavolini</vt:lpstr>
      <vt:lpstr>Officeova tema</vt:lpstr>
      <vt:lpstr>Dravograd, 24. 9. 2021</vt:lpstr>
      <vt:lpstr>PowerPointova predstavitev</vt:lpstr>
      <vt:lpstr>OŠ DRAVOGRAD</vt:lpstr>
      <vt:lpstr>  1. a – MADŽARSKA OGLEJ SI VIDEO - Tako smo plesali čardaš: https://www.youtube.com/watch?v=YOshgM2dPw4      </vt:lpstr>
      <vt:lpstr>1. B - FRANCIJA</vt:lpstr>
      <vt:lpstr>2. A - ITALIJA</vt:lpstr>
      <vt:lpstr> 2. B – PORTUGALSKA OGLEJ SI VIDEO: https://youtu.be/p0XBBm_MYE0 </vt:lpstr>
      <vt:lpstr>3. A – NIZOZEMSKA – mlini na veter</vt:lpstr>
      <vt:lpstr>3. B - ČEŠKA</vt:lpstr>
      <vt:lpstr>4. A  - NORVEŠKA</vt:lpstr>
      <vt:lpstr>4. B - NEMČIJA</vt:lpstr>
      <vt:lpstr>5. A – ALBANIJA OGLEJ SI video: https://www.youtube.com/watch?v=vjPlpXyuOyg </vt:lpstr>
      <vt:lpstr>PowerPointova predstavitev</vt:lpstr>
      <vt:lpstr>     5. B – ŠPANIJA Oglej si video posnetka: https://www.youtube.com/watch?v=RwqpFzFDVns         https://www.youtube.com/watch?v=JRfN4iEoGqQ  </vt:lpstr>
      <vt:lpstr>6. A – PIKTOGRAMI ZNAMENITOSTI</vt:lpstr>
      <vt:lpstr>6. B – ŽIVALSTVO IN RASTLINSTVO EVROPE</vt:lpstr>
      <vt:lpstr>6. C – POLJSKA</vt:lpstr>
      <vt:lpstr>7. A – KNJIŽICA EVROPSKIH DRŽAV</vt:lpstr>
      <vt:lpstr>7. B – ŠPORTI V NEMČIJI</vt:lpstr>
      <vt:lpstr>ZNANSTVENIKI NA PODROČJU BIOLOGIJE   8. A  -</vt:lpstr>
      <vt:lpstr>8. B</vt:lpstr>
      <vt:lpstr>8. C</vt:lpstr>
      <vt:lpstr>9. A - GRČIJA</vt:lpstr>
      <vt:lpstr>9. B – VELIKA BRITANIJA – PODZEMNA ŽELEZNICA</vt:lpstr>
      <vt:lpstr>9. C – GEOMETRIJSKA TELESA V RAZLIČNIH JEZIKIH</vt:lpstr>
      <vt:lpstr>PŠ TRBONJE – ITALIJA  PELI IN PLESALI SMO  oglej si video: https://www.youtube.com/watch?v=BSabq2A2o1M </vt:lpstr>
      <vt:lpstr>PowerPointova predstavitev</vt:lpstr>
      <vt:lpstr> PŠ OJSTRICA</vt:lpstr>
      <vt:lpstr>2. TRIADA  - IRSKA</vt:lpstr>
      <vt:lpstr>3. TRIADA – GEOMETRIJSKA TELESA - MESTO</vt:lpstr>
      <vt:lpstr>PŠ ČRNEČE  ŠVEDSKA</vt:lpstr>
      <vt:lpstr>PowerPointova predstavitev</vt:lpstr>
      <vt:lpstr>PŠ LIBELIČE</vt:lpstr>
      <vt:lpstr>2. RAZRED - AVSTRIJA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Dravograd, 24. 9. 2021</dc:title>
  <dc:creator>PC</dc:creator>
  <cp:lastModifiedBy>skrbnik</cp:lastModifiedBy>
  <cp:revision>73</cp:revision>
  <dcterms:created xsi:type="dcterms:W3CDTF">2021-09-25T08:59:12Z</dcterms:created>
  <dcterms:modified xsi:type="dcterms:W3CDTF">2021-09-28T12:28:05Z</dcterms:modified>
</cp:coreProperties>
</file>